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2"/>
  </p:notesMasterIdLst>
  <p:sldIdLst>
    <p:sldId id="256" r:id="rId2"/>
    <p:sldId id="269" r:id="rId3"/>
    <p:sldId id="260" r:id="rId4"/>
    <p:sldId id="259"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94" r:id="rId25"/>
    <p:sldId id="281" r:id="rId26"/>
    <p:sldId id="282" r:id="rId27"/>
    <p:sldId id="283" r:id="rId28"/>
    <p:sldId id="296" r:id="rId29"/>
    <p:sldId id="297" r:id="rId30"/>
    <p:sldId id="284" r:id="rId31"/>
    <p:sldId id="285" r:id="rId32"/>
    <p:sldId id="286" r:id="rId33"/>
    <p:sldId id="287" r:id="rId34"/>
    <p:sldId id="290" r:id="rId35"/>
    <p:sldId id="291" r:id="rId36"/>
    <p:sldId id="292" r:id="rId37"/>
    <p:sldId id="288" r:id="rId38"/>
    <p:sldId id="289" r:id="rId39"/>
    <p:sldId id="293" r:id="rId40"/>
    <p:sldId id="29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98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61AF99-C8C9-4DE5-9B80-DF59ADEC52EB}" type="datetimeFigureOut">
              <a:rPr lang="en-IN" smtClean="0"/>
              <a:t>19-07-2020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F41E5A-214B-421B-ADBB-B02A6C9F1533}" type="slidenum">
              <a:rPr lang="en-IN" smtClean="0"/>
              <a:t>‹#›</a:t>
            </a:fld>
            <a:endParaRPr lang="en-IN"/>
          </a:p>
        </p:txBody>
      </p:sp>
    </p:spTree>
    <p:extLst>
      <p:ext uri="{BB962C8B-B14F-4D97-AF65-F5344CB8AC3E}">
        <p14:creationId xmlns:p14="http://schemas.microsoft.com/office/powerpoint/2010/main" val="181216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FF41E5A-214B-421B-ADBB-B02A6C9F1533}" type="slidenum">
              <a:rPr lang="en-IN" smtClean="0"/>
              <a:t>34</a:t>
            </a:fld>
            <a:endParaRPr lang="en-IN"/>
          </a:p>
        </p:txBody>
      </p:sp>
    </p:spTree>
    <p:extLst>
      <p:ext uri="{BB962C8B-B14F-4D97-AF65-F5344CB8AC3E}">
        <p14:creationId xmlns:p14="http://schemas.microsoft.com/office/powerpoint/2010/main" val="916987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DAF8FA42-6D25-4D5D-8DA5-99716A5F551A}" type="datetimeFigureOut">
              <a:rPr lang="en-IN" smtClean="0"/>
              <a:t>19-07-2020</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91971627-9545-4BC0-9EEA-6F8BBAB80255}"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8FA42-6D25-4D5D-8DA5-99716A5F551A}"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8FA42-6D25-4D5D-8DA5-99716A5F551A}"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AF8FA42-6D25-4D5D-8DA5-99716A5F551A}"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AF8FA42-6D25-4D5D-8DA5-99716A5F551A}" type="datetimeFigureOut">
              <a:rPr lang="en-IN" smtClean="0"/>
              <a:t>19-07-2020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1971627-9545-4BC0-9EEA-6F8BBAB80255}"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AF8FA42-6D25-4D5D-8DA5-99716A5F551A}"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AF8FA42-6D25-4D5D-8DA5-99716A5F551A}" type="datetimeFigureOut">
              <a:rPr lang="en-IN" smtClean="0"/>
              <a:t>19-07-2020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DAF8FA42-6D25-4D5D-8DA5-99716A5F551A}" type="datetimeFigureOut">
              <a:rPr lang="en-IN" smtClean="0"/>
              <a:t>19-07-2020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F8FA42-6D25-4D5D-8DA5-99716A5F551A}" type="datetimeFigureOut">
              <a:rPr lang="en-IN" smtClean="0"/>
              <a:t>19-07-2020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AF8FA42-6D25-4D5D-8DA5-99716A5F551A}"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1971627-9545-4BC0-9EEA-6F8BBAB8025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DAF8FA42-6D25-4D5D-8DA5-99716A5F551A}" type="datetimeFigureOut">
              <a:rPr lang="en-IN" smtClean="0"/>
              <a:t>19-07-2020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91971627-9545-4BC0-9EEA-6F8BBAB80255}" type="slidenum">
              <a:rPr lang="en-IN" smtClean="0"/>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AF8FA42-6D25-4D5D-8DA5-99716A5F551A}" type="datetimeFigureOut">
              <a:rPr lang="en-IN" smtClean="0"/>
              <a:t>19-07-2020</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1971627-9545-4BC0-9EEA-6F8BBAB80255}" type="slidenum">
              <a:rPr lang="en-IN" smtClean="0"/>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slideshare.net/feezone/chest-x-ray-fundamentals-77593527" TargetMode="External"/><Relationship Id="rId3" Type="http://schemas.openxmlformats.org/officeDocument/2006/relationships/hyperlink" Target="https://pjreddie.com/media/files/yolov3.weights" TargetMode="External"/><Relationship Id="rId7" Type="http://schemas.openxmlformats.org/officeDocument/2006/relationships/hyperlink" Target="https://www.researchgate.net/figure/Chest-x-ray-A-A-posterior-anterior-view-shows-opacity-of-left-hemithorax-absent_fig3_323500585" TargetMode="External"/><Relationship Id="rId2" Type="http://schemas.openxmlformats.org/officeDocument/2006/relationships/hyperlink" Target="https://raw.githubusercontent.com/experiencor/keras-yolo3/master/yolo3_one_file_to_detect_them_all.py" TargetMode="External"/><Relationship Id="rId1" Type="http://schemas.openxmlformats.org/officeDocument/2006/relationships/slideLayout" Target="../slideLayouts/slideLayout2.xml"/><Relationship Id="rId6" Type="http://schemas.openxmlformats.org/officeDocument/2006/relationships/hyperlink" Target="http://www.medicalexhibits.com/details.php?return=exhibits&amp;exhibit=09016_07X" TargetMode="External"/><Relationship Id="rId5" Type="http://schemas.openxmlformats.org/officeDocument/2006/relationships/hyperlink" Target="https://radiologypics.com/2013/01/19/pneumonia/" TargetMode="External"/><Relationship Id="rId4" Type="http://schemas.openxmlformats.org/officeDocument/2006/relationships/hyperlink" Target="https://keras.io/api/applications/mobilene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3068960"/>
            <a:ext cx="7727588" cy="584775"/>
          </a:xfrm>
          <a:prstGeom prst="rect">
            <a:avLst/>
          </a:prstGeom>
          <a:noFill/>
        </p:spPr>
        <p:txBody>
          <a:bodyPr wrap="square" rtlCol="0">
            <a:spAutoFit/>
          </a:bodyPr>
          <a:lstStyle/>
          <a:p>
            <a:r>
              <a:rPr lang="en-IN" sz="3200" b="1" dirty="0"/>
              <a:t>Pneumonia Detection Challenge</a:t>
            </a:r>
          </a:p>
        </p:txBody>
      </p:sp>
      <p:sp>
        <p:nvSpPr>
          <p:cNvPr id="6" name="TextBox 5"/>
          <p:cNvSpPr txBox="1"/>
          <p:nvPr/>
        </p:nvSpPr>
        <p:spPr>
          <a:xfrm>
            <a:off x="251520" y="5690865"/>
            <a:ext cx="4824536" cy="923330"/>
          </a:xfrm>
          <a:prstGeom prst="rect">
            <a:avLst/>
          </a:prstGeom>
          <a:noFill/>
        </p:spPr>
        <p:txBody>
          <a:bodyPr wrap="square" rtlCol="0">
            <a:spAutoFit/>
          </a:bodyPr>
          <a:lstStyle/>
          <a:p>
            <a:r>
              <a:rPr lang="en-IN" b="1" dirty="0"/>
              <a:t>Project Group:- 1. Asim Nadaf</a:t>
            </a:r>
          </a:p>
          <a:p>
            <a:r>
              <a:rPr lang="en-IN" b="1" dirty="0"/>
              <a:t>                                2. Akshay RamChandra</a:t>
            </a:r>
          </a:p>
          <a:p>
            <a:r>
              <a:rPr lang="en-IN" b="1" dirty="0"/>
              <a:t>                                3. Animesh Sharma</a:t>
            </a:r>
          </a:p>
        </p:txBody>
      </p:sp>
      <p:sp>
        <p:nvSpPr>
          <p:cNvPr id="2" name="TextBox 1"/>
          <p:cNvSpPr txBox="1"/>
          <p:nvPr/>
        </p:nvSpPr>
        <p:spPr>
          <a:xfrm>
            <a:off x="683568" y="3789040"/>
            <a:ext cx="2016224" cy="400110"/>
          </a:xfrm>
          <a:prstGeom prst="rect">
            <a:avLst/>
          </a:prstGeom>
          <a:noFill/>
        </p:spPr>
        <p:txBody>
          <a:bodyPr wrap="square" rtlCol="0">
            <a:spAutoFit/>
          </a:bodyPr>
          <a:lstStyle/>
          <a:p>
            <a:r>
              <a:rPr lang="en-IN" sz="2000" b="1" dirty="0"/>
              <a:t>Interim Report</a:t>
            </a:r>
          </a:p>
        </p:txBody>
      </p:sp>
      <p:sp>
        <p:nvSpPr>
          <p:cNvPr id="3" name="TextBox 2"/>
          <p:cNvSpPr txBox="1"/>
          <p:nvPr/>
        </p:nvSpPr>
        <p:spPr>
          <a:xfrm>
            <a:off x="6012160" y="6237312"/>
            <a:ext cx="2398996" cy="369332"/>
          </a:xfrm>
          <a:prstGeom prst="rect">
            <a:avLst/>
          </a:prstGeom>
          <a:noFill/>
        </p:spPr>
        <p:txBody>
          <a:bodyPr wrap="square" rtlCol="0">
            <a:spAutoFit/>
          </a:bodyPr>
          <a:lstStyle>
            <a:defPPr>
              <a:defRPr lang="en-US"/>
            </a:defPPr>
            <a:lvl1pPr>
              <a:defRPr b="1"/>
            </a:lvl1pPr>
          </a:lstStyle>
          <a:p>
            <a:r>
              <a:rPr lang="en-IN" dirty="0"/>
              <a:t>Batch:- Aug 2019-20</a:t>
            </a:r>
          </a:p>
        </p:txBody>
      </p:sp>
      <p:sp>
        <p:nvSpPr>
          <p:cNvPr id="4" name="TextBox 3"/>
          <p:cNvSpPr txBox="1"/>
          <p:nvPr/>
        </p:nvSpPr>
        <p:spPr>
          <a:xfrm>
            <a:off x="6012160" y="5867980"/>
            <a:ext cx="1404156" cy="369332"/>
          </a:xfrm>
          <a:prstGeom prst="rect">
            <a:avLst/>
          </a:prstGeom>
          <a:noFill/>
        </p:spPr>
        <p:txBody>
          <a:bodyPr wrap="square" rtlCol="0">
            <a:spAutoFit/>
          </a:bodyPr>
          <a:lstStyle/>
          <a:p>
            <a:r>
              <a:rPr lang="en-IN" b="1" dirty="0"/>
              <a:t>PGP-AIML</a:t>
            </a:r>
          </a:p>
        </p:txBody>
      </p:sp>
    </p:spTree>
    <p:extLst>
      <p:ext uri="{BB962C8B-B14F-4D97-AF65-F5344CB8AC3E}">
        <p14:creationId xmlns:p14="http://schemas.microsoft.com/office/powerpoint/2010/main" val="80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816529"/>
            <a:ext cx="1768626" cy="369332"/>
          </a:xfrm>
          <a:prstGeom prst="rect">
            <a:avLst/>
          </a:prstGeom>
        </p:spPr>
        <p:txBody>
          <a:bodyPr wrap="none">
            <a:spAutoFit/>
          </a:bodyPr>
          <a:lstStyle/>
          <a:p>
            <a:r>
              <a:rPr lang="en-IN" b="1" dirty="0"/>
              <a:t>4. </a:t>
            </a:r>
            <a:r>
              <a:rPr lang="en-IN" b="1" i="1" u="sng" dirty="0"/>
              <a:t>Lung Cancer</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484784"/>
            <a:ext cx="2448272" cy="288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4891897"/>
            <a:ext cx="2647657" cy="15841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143"/>
          <a:stretch/>
        </p:blipFill>
        <p:spPr bwMode="auto">
          <a:xfrm>
            <a:off x="3530649" y="4869160"/>
            <a:ext cx="2337495" cy="15841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72200" y="4877274"/>
            <a:ext cx="2448272" cy="15824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1484784"/>
            <a:ext cx="2401646" cy="288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8909" y="1556792"/>
            <a:ext cx="3721003" cy="1200329"/>
          </a:xfrm>
          <a:prstGeom prst="rect">
            <a:avLst/>
          </a:prstGeom>
        </p:spPr>
        <p:txBody>
          <a:bodyPr wrap="square">
            <a:spAutoFit/>
          </a:bodyPr>
          <a:lstStyle/>
          <a:p>
            <a:pPr marL="285750" indent="-285750">
              <a:buFont typeface="Arial" pitchFamily="34" charset="0"/>
              <a:buChar char="•"/>
            </a:pPr>
            <a:r>
              <a:rPr lang="en-US" dirty="0"/>
              <a:t>Lung Cancer is a malignant lung tumor characterized by uncontrolled cellgrowth in tissues of the lung.</a:t>
            </a:r>
            <a:endParaRPr lang="en-IN" dirty="0"/>
          </a:p>
        </p:txBody>
      </p:sp>
      <p:sp>
        <p:nvSpPr>
          <p:cNvPr id="11" name="Rectangle 10"/>
          <p:cNvSpPr/>
          <p:nvPr/>
        </p:nvSpPr>
        <p:spPr>
          <a:xfrm>
            <a:off x="248274" y="44624"/>
            <a:ext cx="6624736" cy="415499"/>
          </a:xfrm>
          <a:prstGeom prst="rect">
            <a:avLst/>
          </a:prstGeom>
        </p:spPr>
        <p:txBody>
          <a:bodyPr vert="horz" lIns="0" rIns="0" bIns="0" anchor="b">
            <a:normAutofit/>
          </a:bodyPr>
          <a:lstStyle/>
          <a:p>
            <a:pPr>
              <a:spcBef>
                <a:spcPct val="0"/>
              </a:spcBef>
            </a:pPr>
            <a:r>
              <a:rPr lang="en-US" sz="2400" b="1" dirty="0">
                <a:solidFill>
                  <a:srgbClr val="FF0000"/>
                </a:solidFill>
                <a:latin typeface="+mj-lt"/>
                <a:ea typeface="+mj-ea"/>
                <a:cs typeface="+mj-cs"/>
              </a:rPr>
              <a:t>Opacities that are not related to Pneumonia</a:t>
            </a:r>
          </a:p>
        </p:txBody>
      </p:sp>
    </p:spTree>
    <p:extLst>
      <p:ext uri="{BB962C8B-B14F-4D97-AF65-F5344CB8AC3E}">
        <p14:creationId xmlns:p14="http://schemas.microsoft.com/office/powerpoint/2010/main" val="5490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340768"/>
            <a:ext cx="7848872" cy="2031325"/>
          </a:xfrm>
          <a:prstGeom prst="rect">
            <a:avLst/>
          </a:prstGeom>
        </p:spPr>
        <p:txBody>
          <a:bodyPr wrap="square">
            <a:spAutoFit/>
          </a:bodyPr>
          <a:lstStyle/>
          <a:p>
            <a:pPr marL="285750" indent="-285750">
              <a:buFont typeface="Arial" pitchFamily="34" charset="0"/>
              <a:buChar char="•"/>
            </a:pPr>
            <a:r>
              <a:rPr lang="en-US" b="1" dirty="0"/>
              <a:t>Atelectasis</a:t>
            </a:r>
            <a:r>
              <a:rPr lang="en-US" dirty="0"/>
              <a:t> describes loss of lung volume secondary to collapse.</a:t>
            </a:r>
          </a:p>
          <a:p>
            <a:endParaRPr lang="en-US" dirty="0"/>
          </a:p>
          <a:p>
            <a:pPr marL="285750" indent="-285750">
              <a:buFont typeface="Arial" pitchFamily="34" charset="0"/>
              <a:buChar char="•"/>
            </a:pPr>
            <a:r>
              <a:rPr lang="en-US" dirty="0"/>
              <a:t> It has many causes, the root of which is bronchial obstruction with absorption of distal gas. </a:t>
            </a:r>
          </a:p>
          <a:p>
            <a:endParaRPr lang="en-US" dirty="0"/>
          </a:p>
          <a:p>
            <a:pPr marL="285750" indent="-285750">
              <a:buFont typeface="Arial" pitchFamily="34" charset="0"/>
              <a:buChar char="•"/>
            </a:pPr>
            <a:r>
              <a:rPr lang="en-US" dirty="0"/>
              <a:t>Atelectasis may be sub segmental, segmental, lobar, or involve the entire lung. </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01008"/>
            <a:ext cx="4550006" cy="25922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6612" y="3501008"/>
            <a:ext cx="2173742" cy="259228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3568" y="816529"/>
            <a:ext cx="4333174" cy="369332"/>
          </a:xfrm>
          <a:prstGeom prst="rect">
            <a:avLst/>
          </a:prstGeom>
        </p:spPr>
        <p:txBody>
          <a:bodyPr wrap="none">
            <a:spAutoFit/>
          </a:bodyPr>
          <a:lstStyle/>
          <a:p>
            <a:r>
              <a:rPr lang="en-IN" b="1" dirty="0"/>
              <a:t>5. </a:t>
            </a:r>
            <a:r>
              <a:rPr lang="en-US" b="1" u="sng" dirty="0"/>
              <a:t>Volume loss (Atelectasis or collapse)</a:t>
            </a:r>
            <a:endParaRPr lang="en-IN" b="1" i="1" u="sng" dirty="0"/>
          </a:p>
        </p:txBody>
      </p:sp>
      <p:sp>
        <p:nvSpPr>
          <p:cNvPr id="8" name="Rectangle 7"/>
          <p:cNvSpPr/>
          <p:nvPr/>
        </p:nvSpPr>
        <p:spPr>
          <a:xfrm>
            <a:off x="248274" y="44624"/>
            <a:ext cx="6624736" cy="415499"/>
          </a:xfrm>
          <a:prstGeom prst="rect">
            <a:avLst/>
          </a:prstGeom>
        </p:spPr>
        <p:txBody>
          <a:bodyPr vert="horz" lIns="0" rIns="0" bIns="0" anchor="b">
            <a:normAutofit/>
          </a:bodyPr>
          <a:lstStyle/>
          <a:p>
            <a:pPr>
              <a:spcBef>
                <a:spcPct val="0"/>
              </a:spcBef>
            </a:pPr>
            <a:r>
              <a:rPr lang="en-US" sz="2400" b="1" dirty="0">
                <a:solidFill>
                  <a:srgbClr val="FF0000"/>
                </a:solidFill>
                <a:latin typeface="+mj-lt"/>
                <a:ea typeface="+mj-ea"/>
                <a:cs typeface="+mj-cs"/>
              </a:rPr>
              <a:t>Opacities that are not related to Pneumonia</a:t>
            </a:r>
          </a:p>
        </p:txBody>
      </p:sp>
    </p:spTree>
    <p:extLst>
      <p:ext uri="{BB962C8B-B14F-4D97-AF65-F5344CB8AC3E}">
        <p14:creationId xmlns:p14="http://schemas.microsoft.com/office/powerpoint/2010/main" val="128026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19" y="1151949"/>
            <a:ext cx="4660776" cy="549825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67469" y="777491"/>
            <a:ext cx="4086696" cy="369332"/>
          </a:xfrm>
          <a:prstGeom prst="rect">
            <a:avLst/>
          </a:prstGeom>
        </p:spPr>
        <p:txBody>
          <a:bodyPr wrap="none">
            <a:spAutoFit/>
          </a:bodyPr>
          <a:lstStyle/>
          <a:p>
            <a:r>
              <a:rPr lang="en-IN" b="1" dirty="0"/>
              <a:t>5. </a:t>
            </a:r>
            <a:r>
              <a:rPr lang="en-IN" b="1" i="1" u="sng" dirty="0"/>
              <a:t>Post radiation or Surgical changes</a:t>
            </a:r>
          </a:p>
        </p:txBody>
      </p:sp>
      <p:sp>
        <p:nvSpPr>
          <p:cNvPr id="6" name="Rectangle 5"/>
          <p:cNvSpPr/>
          <p:nvPr/>
        </p:nvSpPr>
        <p:spPr>
          <a:xfrm>
            <a:off x="248274" y="44624"/>
            <a:ext cx="6624736" cy="415499"/>
          </a:xfrm>
          <a:prstGeom prst="rect">
            <a:avLst/>
          </a:prstGeom>
        </p:spPr>
        <p:txBody>
          <a:bodyPr vert="horz" lIns="0" rIns="0" bIns="0" anchor="b">
            <a:normAutofit/>
          </a:bodyPr>
          <a:lstStyle/>
          <a:p>
            <a:pPr>
              <a:spcBef>
                <a:spcPct val="0"/>
              </a:spcBef>
            </a:pPr>
            <a:r>
              <a:rPr lang="en-US" sz="2400" b="1" dirty="0">
                <a:solidFill>
                  <a:srgbClr val="FF0000"/>
                </a:solidFill>
                <a:latin typeface="+mj-lt"/>
                <a:ea typeface="+mj-ea"/>
                <a:cs typeface="+mj-cs"/>
              </a:rPr>
              <a:t>Opacities that are not related to Pneumonia</a:t>
            </a:r>
          </a:p>
        </p:txBody>
      </p:sp>
      <p:sp>
        <p:nvSpPr>
          <p:cNvPr id="4" name="Rectangle 3"/>
          <p:cNvSpPr/>
          <p:nvPr/>
        </p:nvSpPr>
        <p:spPr>
          <a:xfrm>
            <a:off x="5000802" y="1151949"/>
            <a:ext cx="3963686" cy="2031325"/>
          </a:xfrm>
          <a:prstGeom prst="rect">
            <a:avLst/>
          </a:prstGeom>
        </p:spPr>
        <p:txBody>
          <a:bodyPr wrap="square">
            <a:spAutoFit/>
          </a:bodyPr>
          <a:lstStyle/>
          <a:p>
            <a:pPr marL="285750" indent="-285750">
              <a:buFont typeface="Arial" pitchFamily="34" charset="0"/>
              <a:buChar char="•"/>
            </a:pPr>
            <a:r>
              <a:rPr lang="en-US" dirty="0"/>
              <a:t>Radiation-induced lung injury (RILI) encompasses any lung toxicity induced by radiation therapy (RT) and manifests acutely as radiation pneumonitis and chronically as radiation pulmonary fibrosis.</a:t>
            </a:r>
            <a:endParaRPr lang="en-IN"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908" y="3181283"/>
            <a:ext cx="1973918" cy="197391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280" y="3181283"/>
            <a:ext cx="1973918" cy="197391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709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74" y="44624"/>
            <a:ext cx="6624736" cy="415499"/>
          </a:xfrm>
          <a:prstGeom prst="rect">
            <a:avLst/>
          </a:prstGeom>
        </p:spPr>
        <p:txBody>
          <a:bodyPr vert="horz" lIns="0" rIns="0" bIns="0" anchor="b">
            <a:normAutofit fontScale="92500"/>
          </a:bodyPr>
          <a:lstStyle/>
          <a:p>
            <a:pPr>
              <a:spcBef>
                <a:spcPct val="0"/>
              </a:spcBef>
            </a:pPr>
            <a:r>
              <a:rPr lang="en-US" sz="2400" b="1" dirty="0">
                <a:solidFill>
                  <a:srgbClr val="FF0000"/>
                </a:solidFill>
                <a:latin typeface="+mj-lt"/>
                <a:ea typeface="+mj-ea"/>
                <a:cs typeface="+mj-cs"/>
              </a:rPr>
              <a:t> C. Summary of problem statement, data and findings </a:t>
            </a:r>
          </a:p>
        </p:txBody>
      </p:sp>
      <p:sp>
        <p:nvSpPr>
          <p:cNvPr id="5" name="TextBox 4"/>
          <p:cNvSpPr txBox="1"/>
          <p:nvPr/>
        </p:nvSpPr>
        <p:spPr>
          <a:xfrm>
            <a:off x="539552" y="1124744"/>
            <a:ext cx="8280920" cy="4801314"/>
          </a:xfrm>
          <a:prstGeom prst="rect">
            <a:avLst/>
          </a:prstGeom>
          <a:noFill/>
        </p:spPr>
        <p:txBody>
          <a:bodyPr wrap="square" rtlCol="0">
            <a:spAutoFit/>
          </a:bodyPr>
          <a:lstStyle/>
          <a:p>
            <a:pPr marL="285750" indent="-285750" fontAlgn="base">
              <a:buFont typeface="Arial" pitchFamily="34" charset="0"/>
              <a:buChar char="•"/>
            </a:pPr>
            <a:r>
              <a:rPr lang="en-US" dirty="0"/>
              <a:t>In this challenge we need to  predict whether pneumonia exists in a given image. </a:t>
            </a:r>
          </a:p>
          <a:p>
            <a:pPr marL="285750" indent="-285750" fontAlgn="base">
              <a:buFont typeface="Arial" pitchFamily="34" charset="0"/>
              <a:buChar char="•"/>
            </a:pPr>
            <a:r>
              <a:rPr lang="en-US" dirty="0"/>
              <a:t>This can be predicted by bounding boxes around areas of the lung. Samples without bounding boxes are negative and contain no definitive evidence of pneumonia. </a:t>
            </a:r>
          </a:p>
          <a:p>
            <a:pPr marL="285750" indent="-285750" fontAlgn="base">
              <a:buFont typeface="Arial" pitchFamily="34" charset="0"/>
              <a:buChar char="•"/>
            </a:pPr>
            <a:r>
              <a:rPr lang="en-US" dirty="0"/>
              <a:t>Samples with bounding boxes indicate evidence of pneumonia.</a:t>
            </a:r>
          </a:p>
          <a:p>
            <a:pPr marL="285750" indent="-285750" fontAlgn="base">
              <a:buFont typeface="Arial" pitchFamily="34" charset="0"/>
              <a:buChar char="•"/>
            </a:pPr>
            <a:r>
              <a:rPr lang="en-US" dirty="0"/>
              <a:t>When making predictions, we should predict as many bounding boxes as they feel are necessary, in the format:</a:t>
            </a:r>
            <a:br>
              <a:rPr lang="en-US" dirty="0"/>
            </a:br>
            <a:r>
              <a:rPr lang="en-US" dirty="0"/>
              <a:t>confidence x-min y-min width height</a:t>
            </a:r>
          </a:p>
          <a:p>
            <a:pPr marL="285750" indent="-285750" fontAlgn="base">
              <a:buFont typeface="Arial" pitchFamily="34" charset="0"/>
              <a:buChar char="•"/>
            </a:pPr>
            <a:r>
              <a:rPr lang="en-US" dirty="0"/>
              <a:t>A properly formatted row may look like any of the following.</a:t>
            </a:r>
          </a:p>
          <a:p>
            <a:pPr fontAlgn="base"/>
            <a:r>
              <a:rPr lang="en-US" dirty="0"/>
              <a:t>     For patientIds with no predicted pneumonia / bounding boxes:</a:t>
            </a:r>
            <a:br>
              <a:rPr lang="en-US" dirty="0"/>
            </a:br>
            <a:r>
              <a:rPr lang="en-US" dirty="0"/>
              <a:t>     0004cfab-14fd-4e49-80ba-63a80b6bddd6,</a:t>
            </a:r>
          </a:p>
          <a:p>
            <a:pPr fontAlgn="base"/>
            <a:r>
              <a:rPr lang="en-US" dirty="0"/>
              <a:t>     For patientIds with a single predicted bounding box:</a:t>
            </a:r>
            <a:br>
              <a:rPr lang="en-US" dirty="0"/>
            </a:br>
            <a:r>
              <a:rPr lang="en-US" dirty="0"/>
              <a:t>     0004cfab-14fd-4e49-80ba-63a80b6bddd6,0.5 0 0 100 100</a:t>
            </a:r>
          </a:p>
          <a:p>
            <a:pPr fontAlgn="base"/>
            <a:r>
              <a:rPr lang="en-US" dirty="0"/>
              <a:t>     For patientIds with multiple predicted bounding boxes:</a:t>
            </a:r>
            <a:br>
              <a:rPr lang="en-US" dirty="0"/>
            </a:br>
            <a:r>
              <a:rPr lang="en-US" dirty="0"/>
              <a:t>     0004cfab-14fd-4e49-80ba-63a80b6bddd6,0.5 0 0 100 100 0.5 0 0 100 100, etc.</a:t>
            </a:r>
          </a:p>
          <a:p>
            <a:pPr marL="285750" indent="-285750">
              <a:buFont typeface="Arial" pitchFamily="34" charset="0"/>
              <a:buChar char="•"/>
            </a:pPr>
            <a:endParaRPr lang="en-IN" dirty="0"/>
          </a:p>
        </p:txBody>
      </p:sp>
    </p:spTree>
    <p:extLst>
      <p:ext uri="{BB962C8B-B14F-4D97-AF65-F5344CB8AC3E}">
        <p14:creationId xmlns:p14="http://schemas.microsoft.com/office/powerpoint/2010/main" val="2701453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1180" y="908720"/>
            <a:ext cx="8136904" cy="5909310"/>
          </a:xfrm>
          <a:prstGeom prst="rect">
            <a:avLst/>
          </a:prstGeom>
        </p:spPr>
        <p:txBody>
          <a:bodyPr wrap="square">
            <a:spAutoFit/>
          </a:bodyPr>
          <a:lstStyle/>
          <a:p>
            <a:pPr marL="285750" indent="-285750" fontAlgn="base">
              <a:buFont typeface="Arial" pitchFamily="34" charset="0"/>
              <a:buChar char="•"/>
            </a:pPr>
            <a:r>
              <a:rPr lang="en-US" u="sng" dirty="0"/>
              <a:t>File descriptions</a:t>
            </a:r>
          </a:p>
          <a:p>
            <a:pPr fontAlgn="base"/>
            <a:r>
              <a:rPr lang="en-US" dirty="0"/>
              <a:t>     a. stage_2_train_labels.csv - the training set. Contains patientIds and bounding box / target information.</a:t>
            </a:r>
          </a:p>
          <a:p>
            <a:pPr fontAlgn="base"/>
            <a:r>
              <a:rPr lang="en-US" dirty="0"/>
              <a:t>     b. stage_2_sample_submission.csv - a sample submission file in the correct format. Contains patientIds for the test set. Note that the sample submission contains one box per image, but there is no limit to the number of bounding boxes that can be assigned to a given image.</a:t>
            </a:r>
          </a:p>
          <a:p>
            <a:pPr fontAlgn="base"/>
            <a:r>
              <a:rPr lang="en-US" dirty="0"/>
              <a:t>     c. stage_2_detailed_class_info.csv - provides detailed information about the type of positive or negative class for each image.</a:t>
            </a:r>
          </a:p>
          <a:p>
            <a:pPr marL="285750" indent="-285750" fontAlgn="base">
              <a:buFont typeface="Arial" pitchFamily="34" charset="0"/>
              <a:buChar char="•"/>
            </a:pPr>
            <a:r>
              <a:rPr lang="en-US" u="sng" dirty="0"/>
              <a:t>Data Variables</a:t>
            </a:r>
          </a:p>
          <a:p>
            <a:pPr marL="342900" indent="-342900" fontAlgn="base">
              <a:buFont typeface="+mj-lt"/>
              <a:buAutoNum type="arabicPeriod"/>
            </a:pPr>
            <a:r>
              <a:rPr lang="en-US" dirty="0"/>
              <a:t>patientId _- A patientId. Each patientId corresponds to a unique image.</a:t>
            </a:r>
          </a:p>
          <a:p>
            <a:pPr marL="342900" indent="-342900" fontAlgn="base">
              <a:buFont typeface="+mj-lt"/>
              <a:buAutoNum type="arabicPeriod"/>
            </a:pPr>
            <a:r>
              <a:rPr lang="en-US" dirty="0"/>
              <a:t>x_ - the upper-left x coordinate of the bounding box.</a:t>
            </a:r>
          </a:p>
          <a:p>
            <a:pPr marL="342900" indent="-342900" fontAlgn="base">
              <a:buFont typeface="+mj-lt"/>
              <a:buAutoNum type="arabicPeriod"/>
            </a:pPr>
            <a:r>
              <a:rPr lang="en-US" dirty="0"/>
              <a:t>y_ - the upper-left y coordinate of the bounding box.</a:t>
            </a:r>
          </a:p>
          <a:p>
            <a:pPr marL="342900" indent="-342900" fontAlgn="base">
              <a:buFont typeface="+mj-lt"/>
              <a:buAutoNum type="arabicPeriod"/>
            </a:pPr>
            <a:r>
              <a:rPr lang="en-US" dirty="0"/>
              <a:t>width_ - the width of the bounding box.</a:t>
            </a:r>
          </a:p>
          <a:p>
            <a:pPr marL="342900" indent="-342900" fontAlgn="base">
              <a:buFont typeface="+mj-lt"/>
              <a:buAutoNum type="arabicPeriod"/>
            </a:pPr>
            <a:r>
              <a:rPr lang="en-US" dirty="0"/>
              <a:t>height_ - the height of the bounding box.</a:t>
            </a:r>
          </a:p>
          <a:p>
            <a:pPr marL="342900" indent="-342900" fontAlgn="base">
              <a:buFont typeface="+mj-lt"/>
              <a:buAutoNum type="arabicPeriod"/>
            </a:pPr>
            <a:r>
              <a:rPr lang="en-US" dirty="0"/>
              <a:t>Target_ - the binary Target, indicating whether this sample has evidence of pneumonia.</a:t>
            </a:r>
          </a:p>
          <a:p>
            <a:pPr fontAlgn="base"/>
            <a:endParaRPr lang="en-US" dirty="0"/>
          </a:p>
          <a:p>
            <a:pPr marL="285750" indent="-285750" fontAlgn="base">
              <a:buFont typeface="Arial" pitchFamily="34" charset="0"/>
              <a:buChar char="•"/>
            </a:pPr>
            <a:r>
              <a:rPr lang="en-US" u="sng" dirty="0"/>
              <a:t>DICOM Images</a:t>
            </a:r>
          </a:p>
          <a:p>
            <a:pPr fontAlgn="base"/>
            <a:r>
              <a:rPr lang="en-US" dirty="0"/>
              <a:t>All provided images are in DICOM format.</a:t>
            </a:r>
          </a:p>
          <a:p>
            <a:pPr fontAlgn="base"/>
            <a:endParaRPr lang="en-US" dirty="0"/>
          </a:p>
        </p:txBody>
      </p:sp>
      <p:sp>
        <p:nvSpPr>
          <p:cNvPr id="5" name="Rectangle 4"/>
          <p:cNvSpPr/>
          <p:nvPr/>
        </p:nvSpPr>
        <p:spPr>
          <a:xfrm>
            <a:off x="248274" y="44624"/>
            <a:ext cx="6624736" cy="415499"/>
          </a:xfrm>
          <a:prstGeom prst="rect">
            <a:avLst/>
          </a:prstGeom>
        </p:spPr>
        <p:txBody>
          <a:bodyPr vert="horz" lIns="0" rIns="0" bIns="0" anchor="b">
            <a:normAutofit fontScale="92500"/>
          </a:bodyPr>
          <a:lstStyle/>
          <a:p>
            <a:pPr>
              <a:spcBef>
                <a:spcPct val="0"/>
              </a:spcBef>
            </a:pPr>
            <a:r>
              <a:rPr lang="en-US" sz="2400" b="1" dirty="0">
                <a:solidFill>
                  <a:srgbClr val="FF0000"/>
                </a:solidFill>
                <a:latin typeface="+mj-lt"/>
                <a:ea typeface="+mj-ea"/>
                <a:cs typeface="+mj-cs"/>
              </a:rPr>
              <a:t> C. Summary of problem statement, data and findings </a:t>
            </a:r>
          </a:p>
        </p:txBody>
      </p:sp>
    </p:spTree>
    <p:extLst>
      <p:ext uri="{BB962C8B-B14F-4D97-AF65-F5344CB8AC3E}">
        <p14:creationId xmlns:p14="http://schemas.microsoft.com/office/powerpoint/2010/main" val="200528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74" y="44624"/>
            <a:ext cx="6624736" cy="415499"/>
          </a:xfrm>
          <a:prstGeom prst="rect">
            <a:avLst/>
          </a:prstGeom>
        </p:spPr>
        <p:txBody>
          <a:bodyPr vert="horz" lIns="0" rIns="0" bIns="0" anchor="b">
            <a:normAutofit fontScale="92500"/>
          </a:bodyPr>
          <a:lstStyle/>
          <a:p>
            <a:pPr>
              <a:spcBef>
                <a:spcPct val="0"/>
              </a:spcBef>
            </a:pPr>
            <a:r>
              <a:rPr lang="en-US" sz="2400" b="1" dirty="0">
                <a:solidFill>
                  <a:srgbClr val="FF0000"/>
                </a:solidFill>
                <a:latin typeface="+mj-lt"/>
                <a:ea typeface="+mj-ea"/>
                <a:cs typeface="+mj-cs"/>
              </a:rPr>
              <a:t> C. Summary of problem statement, data and findings </a:t>
            </a:r>
          </a:p>
        </p:txBody>
      </p:sp>
      <p:sp>
        <p:nvSpPr>
          <p:cNvPr id="5" name="Rectangle 4"/>
          <p:cNvSpPr/>
          <p:nvPr/>
        </p:nvSpPr>
        <p:spPr>
          <a:xfrm>
            <a:off x="467544" y="957207"/>
            <a:ext cx="7992888" cy="2031325"/>
          </a:xfrm>
          <a:prstGeom prst="rect">
            <a:avLst/>
          </a:prstGeom>
        </p:spPr>
        <p:txBody>
          <a:bodyPr wrap="square">
            <a:spAutoFit/>
          </a:bodyPr>
          <a:lstStyle/>
          <a:p>
            <a:pPr marL="285750" indent="-285750" fontAlgn="base">
              <a:buFont typeface="Arial" pitchFamily="34" charset="0"/>
              <a:buChar char="•"/>
            </a:pPr>
            <a:r>
              <a:rPr lang="en-US" u="sng" dirty="0"/>
              <a:t>Prediction</a:t>
            </a:r>
          </a:p>
          <a:p>
            <a:pPr marL="342900" indent="-342900" fontAlgn="base">
              <a:buFont typeface="+mj-lt"/>
              <a:buAutoNum type="alphaLcPeriod"/>
            </a:pPr>
            <a:r>
              <a:rPr lang="en-US" dirty="0"/>
              <a:t>In this challenge we are predicting whether pneumonia exists in a given image. We will do so by predicting bounding boxes around areas of the lung. </a:t>
            </a:r>
          </a:p>
          <a:p>
            <a:pPr marL="342900" indent="-342900" fontAlgn="base">
              <a:buFont typeface="+mj-lt"/>
              <a:buAutoNum type="alphaLcPeriod"/>
            </a:pPr>
            <a:r>
              <a:rPr lang="en-US" dirty="0"/>
              <a:t>Samples without bounding boxes are negative and contain no definitive evidence of pneumonia. </a:t>
            </a:r>
          </a:p>
          <a:p>
            <a:pPr marL="342900" indent="-342900" fontAlgn="base">
              <a:buFont typeface="+mj-lt"/>
              <a:buAutoNum type="alphaLcPeriod"/>
            </a:pPr>
            <a:r>
              <a:rPr lang="en-US" dirty="0"/>
              <a:t>Samples with bounding boxes indicate evidence of pneumonia.</a:t>
            </a:r>
          </a:p>
        </p:txBody>
      </p:sp>
    </p:spTree>
    <p:extLst>
      <p:ext uri="{BB962C8B-B14F-4D97-AF65-F5344CB8AC3E}">
        <p14:creationId xmlns:p14="http://schemas.microsoft.com/office/powerpoint/2010/main" val="2852928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133181"/>
            <a:ext cx="5616624" cy="415499"/>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D. Pre-Processing, Data Visualization, EDA</a:t>
            </a:r>
          </a:p>
        </p:txBody>
      </p:sp>
      <p:sp>
        <p:nvSpPr>
          <p:cNvPr id="5" name="Rectangle 4"/>
          <p:cNvSpPr/>
          <p:nvPr/>
        </p:nvSpPr>
        <p:spPr>
          <a:xfrm>
            <a:off x="395536" y="908720"/>
            <a:ext cx="1809791" cy="369332"/>
          </a:xfrm>
          <a:prstGeom prst="rect">
            <a:avLst/>
          </a:prstGeom>
        </p:spPr>
        <p:txBody>
          <a:bodyPr wrap="none">
            <a:spAutoFit/>
          </a:bodyPr>
          <a:lstStyle/>
          <a:p>
            <a:r>
              <a:rPr lang="en-IN" b="1" u="sng" dirty="0">
                <a:solidFill>
                  <a:srgbClr val="0070C0"/>
                </a:solidFill>
              </a:rPr>
              <a:t>Pre-Processing</a:t>
            </a:r>
          </a:p>
        </p:txBody>
      </p:sp>
      <p:sp>
        <p:nvSpPr>
          <p:cNvPr id="6" name="TextBox 5"/>
          <p:cNvSpPr txBox="1"/>
          <p:nvPr/>
        </p:nvSpPr>
        <p:spPr>
          <a:xfrm>
            <a:off x="395536" y="1412776"/>
            <a:ext cx="8136904" cy="369332"/>
          </a:xfrm>
          <a:prstGeom prst="rect">
            <a:avLst/>
          </a:prstGeom>
          <a:noFill/>
        </p:spPr>
        <p:txBody>
          <a:bodyPr wrap="square" rtlCol="0">
            <a:spAutoFit/>
          </a:bodyPr>
          <a:lstStyle/>
          <a:p>
            <a:endParaRPr lang="en-IN" dirty="0"/>
          </a:p>
        </p:txBody>
      </p:sp>
      <p:sp>
        <p:nvSpPr>
          <p:cNvPr id="8" name="TextBox 7"/>
          <p:cNvSpPr txBox="1"/>
          <p:nvPr/>
        </p:nvSpPr>
        <p:spPr>
          <a:xfrm>
            <a:off x="463305" y="1320443"/>
            <a:ext cx="8141144" cy="5078313"/>
          </a:xfrm>
          <a:prstGeom prst="rect">
            <a:avLst/>
          </a:prstGeom>
          <a:noFill/>
        </p:spPr>
        <p:txBody>
          <a:bodyPr wrap="square" rtlCol="0">
            <a:spAutoFit/>
          </a:bodyPr>
          <a:lstStyle/>
          <a:p>
            <a:pPr marL="285750" indent="-285750">
              <a:buFont typeface="Arial" pitchFamily="34" charset="0"/>
              <a:buChar char="•"/>
            </a:pPr>
            <a:r>
              <a:rPr lang="en-US" dirty="0"/>
              <a:t>We start by exploring the DCM data, we extract then meta information from the DCM files and visualize the various features of the DCM images, grouped by age, sex,etc.</a:t>
            </a:r>
          </a:p>
          <a:p>
            <a:endParaRPr lang="en-US" dirty="0"/>
          </a:p>
          <a:p>
            <a:pPr marL="285750" indent="-285750">
              <a:buFont typeface="Arial" pitchFamily="34" charset="0"/>
              <a:buChar char="•"/>
            </a:pPr>
            <a:r>
              <a:rPr lang="en-US" dirty="0"/>
              <a:t>Medical images are stored in a special format known as DICOM files (*.dcm). They contain a combination of header metadata as well as underlying raw image arrays for pixel data. </a:t>
            </a:r>
          </a:p>
          <a:p>
            <a:endParaRPr lang="en-US" dirty="0"/>
          </a:p>
          <a:p>
            <a:pPr marL="285750" indent="-285750">
              <a:buFont typeface="Arial" pitchFamily="34" charset="0"/>
              <a:buChar char="•"/>
            </a:pPr>
            <a:r>
              <a:rPr lang="en-US" dirty="0"/>
              <a:t>In Python, one popular library to access and manipulate DICOM files is the pydicom module.</a:t>
            </a:r>
          </a:p>
          <a:p>
            <a:endParaRPr lang="en-US" dirty="0"/>
          </a:p>
          <a:p>
            <a:pPr marL="285750" indent="-285750">
              <a:buFont typeface="Arial" pitchFamily="34" charset="0"/>
              <a:buChar char="•"/>
            </a:pPr>
            <a:r>
              <a:rPr lang="en-US" dirty="0"/>
              <a:t>To use the pydicom library, first find the DICOM file for a given patientId by simply looking for the matching file in the stage_1_train_images/ folder, and the use the pydicom.read_file() method to load the data.</a:t>
            </a:r>
          </a:p>
          <a:p>
            <a:endParaRPr lang="en-US" dirty="0"/>
          </a:p>
          <a:p>
            <a:pPr marL="285750" indent="-285750">
              <a:buFont typeface="Arial" pitchFamily="34" charset="0"/>
              <a:buChar char="•"/>
            </a:pPr>
            <a:r>
              <a:rPr lang="en-US" dirty="0"/>
              <a:t>These various features in metadata are converted to CSV format new.csv as Training metadata &amp; newtest.csv for test metadata.</a:t>
            </a:r>
          </a:p>
          <a:p>
            <a:pPr marL="285750" indent="-285750">
              <a:buFont typeface="Arial" pitchFamily="34" charset="0"/>
              <a:buChar char="•"/>
            </a:pPr>
            <a:endParaRPr lang="en-US" dirty="0"/>
          </a:p>
        </p:txBody>
      </p:sp>
    </p:spTree>
    <p:extLst>
      <p:ext uri="{BB962C8B-B14F-4D97-AF65-F5344CB8AC3E}">
        <p14:creationId xmlns:p14="http://schemas.microsoft.com/office/powerpoint/2010/main" val="367225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9592" y="980728"/>
            <a:ext cx="7416824" cy="339643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4212" y="4555551"/>
            <a:ext cx="7801149" cy="1200329"/>
          </a:xfrm>
          <a:prstGeom prst="rect">
            <a:avLst/>
          </a:prstGeom>
        </p:spPr>
        <p:txBody>
          <a:bodyPr wrap="square">
            <a:spAutoFit/>
          </a:bodyPr>
          <a:lstStyle/>
          <a:p>
            <a:pPr marL="285750" indent="-285750">
              <a:buFont typeface="Arial" pitchFamily="34" charset="0"/>
              <a:buChar char="•"/>
            </a:pPr>
            <a:r>
              <a:rPr lang="en-US" dirty="0"/>
              <a:t>High bit-depth original images have been rescaled to 8-bit encoding (256 gray scales)</a:t>
            </a:r>
          </a:p>
          <a:p>
            <a:pPr marL="285750" indent="-285750">
              <a:buFont typeface="Arial" pitchFamily="34" charset="0"/>
              <a:buChar char="•"/>
            </a:pPr>
            <a:r>
              <a:rPr lang="en-US" dirty="0"/>
              <a:t>The image matrices (typically acquired at 1024 x 1024) have been resized to the shape of 224 x224</a:t>
            </a:r>
          </a:p>
        </p:txBody>
      </p:sp>
      <p:sp>
        <p:nvSpPr>
          <p:cNvPr id="6" name="Rectangle 5"/>
          <p:cNvSpPr/>
          <p:nvPr/>
        </p:nvSpPr>
        <p:spPr>
          <a:xfrm>
            <a:off x="395536" y="133181"/>
            <a:ext cx="5616624" cy="415499"/>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D. Pre-Processing, Data Visualization, EDA</a:t>
            </a:r>
          </a:p>
        </p:txBody>
      </p:sp>
    </p:spTree>
    <p:extLst>
      <p:ext uri="{BB962C8B-B14F-4D97-AF65-F5344CB8AC3E}">
        <p14:creationId xmlns:p14="http://schemas.microsoft.com/office/powerpoint/2010/main" val="1238825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3528" y="61173"/>
            <a:ext cx="8496944"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D.1  Exploring the given Data files, classes and images of different classes </a:t>
            </a:r>
          </a:p>
        </p:txBody>
      </p:sp>
      <p:sp>
        <p:nvSpPr>
          <p:cNvPr id="6" name="TextBox 5"/>
          <p:cNvSpPr txBox="1"/>
          <p:nvPr/>
        </p:nvSpPr>
        <p:spPr>
          <a:xfrm>
            <a:off x="406654" y="1126485"/>
            <a:ext cx="7981769" cy="646331"/>
          </a:xfrm>
          <a:prstGeom prst="rect">
            <a:avLst/>
          </a:prstGeom>
          <a:noFill/>
        </p:spPr>
        <p:txBody>
          <a:bodyPr wrap="square" rtlCol="0">
            <a:spAutoFit/>
          </a:bodyPr>
          <a:lstStyle/>
          <a:p>
            <a:pPr marL="285750" indent="-285750">
              <a:buFont typeface="Arial" pitchFamily="34" charset="0"/>
              <a:buChar char="•"/>
            </a:pPr>
            <a:r>
              <a:rPr lang="en-IN" dirty="0"/>
              <a:t>While reading the stage_2_detailed_class_info.csv  we came to know that the data contains record of 30227 patients with the class they belongs to.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847" y="1803961"/>
            <a:ext cx="4032448" cy="1800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3568" y="760720"/>
            <a:ext cx="4176464" cy="369332"/>
          </a:xfrm>
          <a:prstGeom prst="rect">
            <a:avLst/>
          </a:prstGeom>
        </p:spPr>
        <p:txBody>
          <a:bodyPr wrap="square">
            <a:spAutoFit/>
          </a:bodyPr>
          <a:lstStyle/>
          <a:p>
            <a:r>
              <a:rPr lang="en-IN" b="1" u="sng" dirty="0">
                <a:solidFill>
                  <a:schemeClr val="accent1"/>
                </a:solidFill>
              </a:rPr>
              <a:t>Exploratory Data Analysis(EDA)</a:t>
            </a:r>
          </a:p>
        </p:txBody>
      </p:sp>
      <p:sp>
        <p:nvSpPr>
          <p:cNvPr id="9" name="TextBox 8"/>
          <p:cNvSpPr txBox="1"/>
          <p:nvPr/>
        </p:nvSpPr>
        <p:spPr>
          <a:xfrm>
            <a:off x="323528" y="3685286"/>
            <a:ext cx="7981769" cy="923330"/>
          </a:xfrm>
          <a:prstGeom prst="rect">
            <a:avLst/>
          </a:prstGeom>
          <a:noFill/>
        </p:spPr>
        <p:txBody>
          <a:bodyPr wrap="square" rtlCol="0">
            <a:spAutoFit/>
          </a:bodyPr>
          <a:lstStyle/>
          <a:p>
            <a:pPr marL="285750" indent="-285750">
              <a:buFont typeface="Arial" pitchFamily="34" charset="0"/>
              <a:buChar char="•"/>
            </a:pPr>
            <a:r>
              <a:rPr lang="en-IN" dirty="0"/>
              <a:t>While reading the stage_2_train_labels.csv  we came to know that the data contains record of 30227 patients with the bounded box dimensioning and the Target, the particular patient belong to (0 or 1). </a:t>
            </a: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739" y="4608616"/>
            <a:ext cx="6105525" cy="216024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997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5802" y="843677"/>
            <a:ext cx="8016638" cy="2585323"/>
          </a:xfrm>
          <a:prstGeom prst="rect">
            <a:avLst/>
          </a:prstGeom>
          <a:noFill/>
        </p:spPr>
        <p:txBody>
          <a:bodyPr wrap="square" rtlCol="0">
            <a:spAutoFit/>
          </a:bodyPr>
          <a:lstStyle/>
          <a:p>
            <a:pPr marL="285750" indent="-285750">
              <a:buFont typeface="Arial" pitchFamily="34" charset="0"/>
              <a:buChar char="•"/>
            </a:pPr>
            <a:r>
              <a:rPr lang="en-IN" u="sng" dirty="0"/>
              <a:t>Missing Values &amp; Target Bifurcation</a:t>
            </a:r>
          </a:p>
          <a:p>
            <a:endParaRPr lang="en-IN" u="sng" dirty="0"/>
          </a:p>
          <a:p>
            <a:pPr marL="285750" indent="-285750">
              <a:buFont typeface="Wingdings" pitchFamily="2" charset="2"/>
              <a:buChar char="Ø"/>
            </a:pPr>
            <a:r>
              <a:rPr lang="en-IN" dirty="0"/>
              <a:t>stage_2_detailed_class_info.csv doesn’t contain any missing value whereas in stage_2_train_labels.csv  has x,y,width and height data is missing in </a:t>
            </a:r>
            <a:r>
              <a:rPr lang="en-IN" dirty="0">
                <a:latin typeface="+mj-lt"/>
              </a:rPr>
              <a:t>20672</a:t>
            </a:r>
            <a:r>
              <a:rPr lang="en-IN" dirty="0"/>
              <a:t>K patients data.</a:t>
            </a:r>
          </a:p>
          <a:p>
            <a:pPr marL="285750" indent="-285750">
              <a:buFont typeface="Wingdings" pitchFamily="2" charset="2"/>
              <a:buChar char="Ø"/>
            </a:pPr>
            <a:r>
              <a:rPr lang="en-IN" dirty="0"/>
              <a:t>From this we can also implies that out of </a:t>
            </a:r>
            <a:r>
              <a:rPr lang="en-IN" dirty="0">
                <a:latin typeface="+mj-lt"/>
              </a:rPr>
              <a:t>30277</a:t>
            </a:r>
            <a:r>
              <a:rPr lang="en-IN" dirty="0"/>
              <a:t> patients, </a:t>
            </a:r>
            <a:r>
              <a:rPr lang="en-IN" dirty="0">
                <a:latin typeface="+mj-lt"/>
              </a:rPr>
              <a:t>9555</a:t>
            </a:r>
            <a:r>
              <a:rPr lang="en-IN" dirty="0"/>
              <a:t> patients may have lung opacity i.e. Pneumonia Proofs.</a:t>
            </a:r>
          </a:p>
          <a:p>
            <a:pPr marL="285750" indent="-285750">
              <a:buFont typeface="Wingdings" pitchFamily="2" charset="2"/>
              <a:buChar char="Ø"/>
            </a:pPr>
            <a:r>
              <a:rPr lang="en-IN" dirty="0"/>
              <a:t>There are total </a:t>
            </a:r>
            <a:r>
              <a:rPr lang="en-IN" dirty="0">
                <a:latin typeface="+mj-lt"/>
              </a:rPr>
              <a:t>26684 </a:t>
            </a:r>
            <a:r>
              <a:rPr lang="en-IN" dirty="0"/>
              <a:t> unique</a:t>
            </a:r>
            <a:r>
              <a:rPr lang="en-IN" dirty="0">
                <a:latin typeface="+mj-lt"/>
              </a:rPr>
              <a:t> patients.</a:t>
            </a:r>
          </a:p>
          <a:p>
            <a:pPr marL="285750" indent="-285750">
              <a:buFont typeface="Wingdings" pitchFamily="2" charset="2"/>
              <a:buChar char="Ø"/>
            </a:pPr>
            <a:r>
              <a:rPr lang="en-IN" dirty="0">
                <a:latin typeface="+mj-lt"/>
              </a:rPr>
              <a:t>This means that there are 3543 duplicate patients Id present in a data.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5" y="3501008"/>
            <a:ext cx="3672407" cy="312788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060" r="3459" b="4959"/>
          <a:stretch/>
        </p:blipFill>
        <p:spPr bwMode="auto">
          <a:xfrm>
            <a:off x="4644008" y="3501008"/>
            <a:ext cx="3816424" cy="312788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11560" y="44624"/>
            <a:ext cx="3986284" cy="430887"/>
          </a:xfrm>
          <a:prstGeom prst="rect">
            <a:avLst/>
          </a:prstGeom>
        </p:spPr>
        <p:txBody>
          <a:bodyPr vert="horz" lIns="0" rIns="0" bIns="0" anchor="b">
            <a:normAutofit/>
          </a:bodyPr>
          <a:lstStyle/>
          <a:p>
            <a:pPr>
              <a:spcBef>
                <a:spcPct val="0"/>
              </a:spcBef>
            </a:pPr>
            <a:r>
              <a:rPr lang="en-US" sz="2200" b="1" dirty="0">
                <a:solidFill>
                  <a:srgbClr val="FF0000"/>
                </a:solidFill>
                <a:latin typeface="+mj-lt"/>
                <a:ea typeface="+mj-ea"/>
                <a:cs typeface="+mj-cs"/>
              </a:rPr>
              <a:t>D.2  Dealing with missing values </a:t>
            </a:r>
          </a:p>
        </p:txBody>
      </p:sp>
    </p:spTree>
    <p:extLst>
      <p:ext uri="{BB962C8B-B14F-4D97-AF65-F5344CB8AC3E}">
        <p14:creationId xmlns:p14="http://schemas.microsoft.com/office/powerpoint/2010/main" val="45248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7687" y="107632"/>
            <a:ext cx="2336081" cy="400110"/>
          </a:xfrm>
          <a:prstGeom prst="rect">
            <a:avLst/>
          </a:prstGeom>
          <a:noFill/>
        </p:spPr>
        <p:txBody>
          <a:bodyPr wrap="square" rtlCol="0">
            <a:spAutoFit/>
          </a:bodyPr>
          <a:lstStyle/>
          <a:p>
            <a:r>
              <a:rPr lang="en-IN" sz="2000" b="1" dirty="0">
                <a:solidFill>
                  <a:srgbClr val="FF0000"/>
                </a:solidFill>
              </a:rPr>
              <a:t>Table of Contents</a:t>
            </a:r>
          </a:p>
        </p:txBody>
      </p:sp>
      <p:sp>
        <p:nvSpPr>
          <p:cNvPr id="4" name="TextBox 3"/>
          <p:cNvSpPr txBox="1"/>
          <p:nvPr/>
        </p:nvSpPr>
        <p:spPr>
          <a:xfrm>
            <a:off x="406654" y="838263"/>
            <a:ext cx="8629842" cy="5601533"/>
          </a:xfrm>
          <a:prstGeom prst="rect">
            <a:avLst/>
          </a:prstGeom>
          <a:noFill/>
        </p:spPr>
        <p:txBody>
          <a:bodyPr wrap="square" rtlCol="0">
            <a:spAutoFit/>
          </a:bodyPr>
          <a:lstStyle/>
          <a:p>
            <a:r>
              <a:rPr lang="en-IN" sz="1600" b="1" dirty="0">
                <a:solidFill>
                  <a:srgbClr val="0070C0"/>
                </a:solidFill>
              </a:rPr>
              <a:t>A.   What is Pneumonia, CXR Visibility &amp; Lung Opacities</a:t>
            </a:r>
          </a:p>
          <a:p>
            <a:pPr marL="342900" indent="-342900">
              <a:buFont typeface="+mj-lt"/>
              <a:buAutoNum type="alphaUcPeriod"/>
            </a:pPr>
            <a:endParaRPr lang="en-IN" sz="1600" b="1" dirty="0">
              <a:solidFill>
                <a:srgbClr val="0070C0"/>
              </a:solidFill>
            </a:endParaRPr>
          </a:p>
          <a:p>
            <a:r>
              <a:rPr lang="en-US" sz="1600" b="1" dirty="0">
                <a:solidFill>
                  <a:srgbClr val="0070C0"/>
                </a:solidFill>
              </a:rPr>
              <a:t>B.   Opacities that are not related to Pneumonia</a:t>
            </a:r>
            <a:endParaRPr lang="en-IN" sz="1600" b="1" dirty="0">
              <a:solidFill>
                <a:srgbClr val="0070C0"/>
              </a:solidFill>
            </a:endParaRPr>
          </a:p>
          <a:p>
            <a:endParaRPr lang="en-IN" sz="1600" b="1" dirty="0">
              <a:solidFill>
                <a:srgbClr val="0070C0"/>
              </a:solidFill>
            </a:endParaRPr>
          </a:p>
          <a:p>
            <a:pPr marL="342900" indent="-342900">
              <a:buAutoNum type="alphaUcPeriod" startAt="3"/>
            </a:pPr>
            <a:r>
              <a:rPr lang="en-US" sz="1600" b="1" dirty="0">
                <a:solidFill>
                  <a:srgbClr val="0070C0"/>
                </a:solidFill>
              </a:rPr>
              <a:t>Summary of problem statement, data and findings </a:t>
            </a:r>
          </a:p>
          <a:p>
            <a:pPr marL="342900" indent="-342900">
              <a:buAutoNum type="alphaUcPeriod" startAt="3"/>
            </a:pPr>
            <a:endParaRPr lang="en-IN" sz="1600" b="1" dirty="0">
              <a:solidFill>
                <a:srgbClr val="0070C0"/>
              </a:solidFill>
            </a:endParaRPr>
          </a:p>
          <a:p>
            <a:pPr marL="342900" indent="-342900">
              <a:buAutoNum type="alphaUcPeriod" startAt="3"/>
            </a:pPr>
            <a:r>
              <a:rPr lang="en-IN" sz="1600" b="1" dirty="0">
                <a:solidFill>
                  <a:srgbClr val="0070C0"/>
                </a:solidFill>
              </a:rPr>
              <a:t>Pre-Processing, Data Visualization, EDA</a:t>
            </a:r>
          </a:p>
          <a:p>
            <a:endParaRPr lang="en-IN" b="1" dirty="0"/>
          </a:p>
          <a:p>
            <a:r>
              <a:rPr lang="en-US" sz="1400" b="1" i="1" dirty="0"/>
              <a:t>       D.1  Exploring the given Data files, classes and images of different classes. </a:t>
            </a:r>
          </a:p>
          <a:p>
            <a:pPr marL="342900" indent="-342900">
              <a:buFont typeface="Arial" pitchFamily="34" charset="0"/>
              <a:buChar char="•"/>
            </a:pPr>
            <a:endParaRPr lang="en-US" sz="1400" b="1" i="1" dirty="0"/>
          </a:p>
          <a:p>
            <a:r>
              <a:rPr lang="en-US" sz="1400" b="1" i="1" dirty="0"/>
              <a:t>       D.2  Dealing with missing values </a:t>
            </a:r>
          </a:p>
          <a:p>
            <a:endParaRPr lang="en-US" sz="1400" b="1" i="1" dirty="0"/>
          </a:p>
          <a:p>
            <a:r>
              <a:rPr lang="en-US" sz="1400" b="1" i="1" dirty="0"/>
              <a:t>       D.3  Visualization of different classes </a:t>
            </a:r>
          </a:p>
          <a:p>
            <a:endParaRPr lang="en-US" sz="1400" b="1" i="1" dirty="0"/>
          </a:p>
          <a:p>
            <a:r>
              <a:rPr lang="en-US" sz="1400" b="1" i="1" dirty="0"/>
              <a:t>       D.4  Analysis from the visualization of different classes.</a:t>
            </a:r>
          </a:p>
          <a:p>
            <a:endParaRPr lang="en-US" sz="1400" b="1" i="1" dirty="0"/>
          </a:p>
          <a:p>
            <a:r>
              <a:rPr lang="en-IN" sz="1600" b="1" dirty="0">
                <a:solidFill>
                  <a:srgbClr val="0070C0"/>
                </a:solidFill>
              </a:rPr>
              <a:t>E.  </a:t>
            </a:r>
            <a:r>
              <a:rPr lang="en-US" sz="1600" b="1" dirty="0">
                <a:solidFill>
                  <a:srgbClr val="0070C0"/>
                </a:solidFill>
              </a:rPr>
              <a:t>Deciding Models and Model Building</a:t>
            </a:r>
          </a:p>
          <a:p>
            <a:r>
              <a:rPr lang="en-US" sz="1400" b="1" i="1" dirty="0"/>
              <a:t>       E.1 Building a pneumonia detection model starting from Modelnet and then improving upon it. </a:t>
            </a:r>
          </a:p>
          <a:p>
            <a:pPr marL="285750" indent="-285750">
              <a:buFont typeface="Arial" pitchFamily="34" charset="0"/>
              <a:buChar char="•"/>
            </a:pPr>
            <a:endParaRPr lang="en-US" sz="1400" b="1" i="1" dirty="0"/>
          </a:p>
          <a:p>
            <a:r>
              <a:rPr lang="en-US" sz="1400" b="1" i="1" dirty="0"/>
              <a:t>      E.2 Train the model </a:t>
            </a:r>
          </a:p>
          <a:p>
            <a:pPr marL="285750" indent="-285750">
              <a:buFont typeface="Arial" pitchFamily="34" charset="0"/>
              <a:buChar char="•"/>
            </a:pPr>
            <a:endParaRPr lang="en-US" sz="1400" b="1" i="1" dirty="0"/>
          </a:p>
          <a:p>
            <a:r>
              <a:rPr lang="en-US" sz="1400" b="1" i="1" dirty="0"/>
              <a:t>      E.3 Building a pneumonia detection model Yolo and then improving upon it. </a:t>
            </a:r>
          </a:p>
          <a:p>
            <a:endParaRPr lang="en-US" sz="1400" b="1" i="1" dirty="0"/>
          </a:p>
          <a:p>
            <a:r>
              <a:rPr lang="en-US" sz="1600" b="1" dirty="0">
                <a:solidFill>
                  <a:srgbClr val="0070C0"/>
                </a:solidFill>
              </a:rPr>
              <a:t>F. . How to improve model performance?</a:t>
            </a:r>
          </a:p>
        </p:txBody>
      </p:sp>
    </p:spTree>
    <p:extLst>
      <p:ext uri="{BB962C8B-B14F-4D97-AF65-F5344CB8AC3E}">
        <p14:creationId xmlns:p14="http://schemas.microsoft.com/office/powerpoint/2010/main" val="252430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116632"/>
            <a:ext cx="4608512" cy="415499"/>
          </a:xfrm>
          <a:prstGeom prst="rect">
            <a:avLst/>
          </a:prstGeom>
        </p:spPr>
        <p:txBody>
          <a:bodyPr vert="horz" lIns="0" rIns="0" bIns="0" anchor="b">
            <a:normAutofit/>
          </a:bodyPr>
          <a:lstStyle/>
          <a:p>
            <a:pPr>
              <a:spcBef>
                <a:spcPct val="0"/>
              </a:spcBef>
            </a:pPr>
            <a:r>
              <a:rPr lang="en-US" sz="2200" b="1" dirty="0">
                <a:solidFill>
                  <a:srgbClr val="FF0000"/>
                </a:solidFill>
                <a:latin typeface="+mj-lt"/>
                <a:ea typeface="+mj-ea"/>
                <a:cs typeface="+mj-cs"/>
              </a:rPr>
              <a:t>D.3  Visualization of different classes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24434"/>
            <a:ext cx="3159592" cy="231805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3568" y="764704"/>
            <a:ext cx="7632848" cy="923330"/>
          </a:xfrm>
          <a:prstGeom prst="rect">
            <a:avLst/>
          </a:prstGeom>
          <a:noFill/>
        </p:spPr>
        <p:txBody>
          <a:bodyPr wrap="square" rtlCol="0">
            <a:spAutoFit/>
          </a:bodyPr>
          <a:lstStyle/>
          <a:p>
            <a:pPr marL="285750" indent="-285750">
              <a:buFont typeface="Arial" pitchFamily="34" charset="0"/>
              <a:buChar char="•"/>
            </a:pPr>
            <a:r>
              <a:rPr lang="en-IN" dirty="0"/>
              <a:t>Class Bifurcation</a:t>
            </a:r>
          </a:p>
          <a:p>
            <a:r>
              <a:rPr lang="en-IN" dirty="0"/>
              <a:t>     From the data it is clear that out of </a:t>
            </a:r>
            <a:r>
              <a:rPr lang="en-IN" dirty="0">
                <a:latin typeface="+mj-lt"/>
              </a:rPr>
              <a:t>30227</a:t>
            </a:r>
            <a:r>
              <a:rPr lang="en-IN" dirty="0"/>
              <a:t> patients, </a:t>
            </a:r>
            <a:r>
              <a:rPr lang="en-IN" dirty="0">
                <a:latin typeface="+mj-lt"/>
              </a:rPr>
              <a:t>29% </a:t>
            </a:r>
            <a:r>
              <a:rPr lang="en-IN" dirty="0"/>
              <a:t>are normal, </a:t>
            </a:r>
            <a:r>
              <a:rPr lang="en-IN" dirty="0">
                <a:latin typeface="+mj-lt"/>
              </a:rPr>
              <a:t>39%  </a:t>
            </a:r>
          </a:p>
          <a:p>
            <a:r>
              <a:rPr lang="en-IN" dirty="0">
                <a:latin typeface="+mj-lt"/>
              </a:rPr>
              <a:t>      </a:t>
            </a:r>
            <a:r>
              <a:rPr lang="en-IN" dirty="0"/>
              <a:t>are in No Lung Opacity/ Not Normal &amp; </a:t>
            </a:r>
            <a:r>
              <a:rPr lang="en-IN" dirty="0">
                <a:latin typeface="+mj-lt"/>
              </a:rPr>
              <a:t>32%</a:t>
            </a:r>
            <a:r>
              <a:rPr lang="en-IN" dirty="0"/>
              <a:t> are with Lung opacity class.</a:t>
            </a:r>
          </a:p>
        </p:txBody>
      </p:sp>
      <p:sp>
        <p:nvSpPr>
          <p:cNvPr id="6" name="TextBox 5"/>
          <p:cNvSpPr txBox="1"/>
          <p:nvPr/>
        </p:nvSpPr>
        <p:spPr>
          <a:xfrm>
            <a:off x="683568" y="4042488"/>
            <a:ext cx="6048672" cy="369332"/>
          </a:xfrm>
          <a:prstGeom prst="rect">
            <a:avLst/>
          </a:prstGeom>
          <a:noFill/>
        </p:spPr>
        <p:txBody>
          <a:bodyPr wrap="square" rtlCol="0">
            <a:spAutoFit/>
          </a:bodyPr>
          <a:lstStyle/>
          <a:p>
            <a:pPr marL="285750" indent="-285750">
              <a:buFont typeface="Arial" pitchFamily="34" charset="0"/>
              <a:buChar char="•"/>
            </a:pPr>
            <a:r>
              <a:rPr lang="en-US" dirty="0"/>
              <a:t>Number of patientIDs per bounding boxes in the dataset</a:t>
            </a:r>
            <a:endParaRPr lang="en-IN"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458419"/>
            <a:ext cx="4495800" cy="2066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883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1196752"/>
            <a:ext cx="8064896" cy="2031325"/>
          </a:xfrm>
          <a:prstGeom prst="rect">
            <a:avLst/>
          </a:prstGeom>
        </p:spPr>
        <p:txBody>
          <a:bodyPr wrap="square">
            <a:spAutoFit/>
          </a:bodyPr>
          <a:lstStyle/>
          <a:p>
            <a:pPr marL="285750" indent="-285750">
              <a:buFont typeface="Wingdings" pitchFamily="2" charset="2"/>
              <a:buChar char="Ø"/>
            </a:pPr>
            <a:r>
              <a:rPr lang="en-US" dirty="0"/>
              <a:t>The extracted meta information from the DCM files and visualize the various features of the DCM images, grouped by age, sex,etc. which was converted to new.csv. in the initial preprocessing.</a:t>
            </a:r>
          </a:p>
          <a:p>
            <a:pPr marL="285750" indent="-285750">
              <a:buFont typeface="Wingdings" pitchFamily="2" charset="2"/>
              <a:buChar char="Ø"/>
            </a:pPr>
            <a:r>
              <a:rPr lang="en-US" dirty="0"/>
              <a:t>While reading the new.csv it has been observed that it contains 35 variables.</a:t>
            </a:r>
          </a:p>
          <a:p>
            <a:pPr marL="285750" indent="-285750">
              <a:buFont typeface="Wingdings" pitchFamily="2" charset="2"/>
              <a:buChar char="Ø"/>
            </a:pPr>
            <a:r>
              <a:rPr lang="en-US" dirty="0"/>
              <a:t>This data is merged with </a:t>
            </a:r>
            <a:r>
              <a:rPr lang="en-IN" dirty="0"/>
              <a:t>stage_2_train_labels.csv to make the processing simpler. </a:t>
            </a:r>
          </a:p>
          <a:p>
            <a:pPr marL="285750" indent="-285750">
              <a:buFont typeface="Wingdings" pitchFamily="2" charset="2"/>
              <a:buChar char="Ø"/>
            </a:pPr>
            <a:r>
              <a:rPr lang="en-IN" dirty="0"/>
              <a:t>All patients are checked with CR(Computed Radiography) modality. </a:t>
            </a:r>
            <a:r>
              <a:rPr lang="en-US" dirty="0"/>
              <a: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429000"/>
            <a:ext cx="4733925" cy="3048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95536" y="836712"/>
            <a:ext cx="2822952" cy="369332"/>
          </a:xfrm>
          <a:prstGeom prst="rect">
            <a:avLst/>
          </a:prstGeom>
        </p:spPr>
        <p:txBody>
          <a:bodyPr wrap="none">
            <a:spAutoFit/>
          </a:bodyPr>
          <a:lstStyle/>
          <a:p>
            <a:pPr marL="285750" indent="-285750">
              <a:buFont typeface="Arial" pitchFamily="34" charset="0"/>
              <a:buChar char="•"/>
            </a:pPr>
            <a:r>
              <a:rPr lang="en-IN" u="sng" dirty="0"/>
              <a:t>Dealing with DCM data</a:t>
            </a:r>
          </a:p>
        </p:txBody>
      </p:sp>
      <p:sp>
        <p:nvSpPr>
          <p:cNvPr id="8" name="Rectangle 7"/>
          <p:cNvSpPr/>
          <p:nvPr/>
        </p:nvSpPr>
        <p:spPr>
          <a:xfrm>
            <a:off x="395536" y="116632"/>
            <a:ext cx="4608512" cy="415499"/>
          </a:xfrm>
          <a:prstGeom prst="rect">
            <a:avLst/>
          </a:prstGeom>
        </p:spPr>
        <p:txBody>
          <a:bodyPr vert="horz" lIns="0" rIns="0" bIns="0" anchor="b">
            <a:normAutofit/>
          </a:bodyPr>
          <a:lstStyle/>
          <a:p>
            <a:pPr>
              <a:spcBef>
                <a:spcPct val="0"/>
              </a:spcBef>
            </a:pPr>
            <a:r>
              <a:rPr lang="en-US" sz="2200" b="1" dirty="0">
                <a:solidFill>
                  <a:srgbClr val="FF0000"/>
                </a:solidFill>
                <a:latin typeface="+mj-lt"/>
                <a:ea typeface="+mj-ea"/>
                <a:cs typeface="+mj-cs"/>
              </a:rPr>
              <a:t>D.3  Visualization of different classes </a:t>
            </a:r>
          </a:p>
        </p:txBody>
      </p:sp>
    </p:spTree>
    <p:extLst>
      <p:ext uri="{BB962C8B-B14F-4D97-AF65-F5344CB8AC3E}">
        <p14:creationId xmlns:p14="http://schemas.microsoft.com/office/powerpoint/2010/main" val="911304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37518"/>
            <a:ext cx="8136904" cy="923330"/>
          </a:xfrm>
          <a:prstGeom prst="rect">
            <a:avLst/>
          </a:prstGeom>
          <a:noFill/>
        </p:spPr>
        <p:txBody>
          <a:bodyPr wrap="square" rtlCol="0">
            <a:spAutoFit/>
          </a:bodyPr>
          <a:lstStyle/>
          <a:p>
            <a:pPr marL="285750" indent="-285750">
              <a:buFont typeface="Wingdings" pitchFamily="2" charset="2"/>
              <a:buChar char="Ø"/>
            </a:pPr>
            <a:r>
              <a:rPr lang="en-IN" dirty="0"/>
              <a:t>Minimum patient age is</a:t>
            </a:r>
            <a:r>
              <a:rPr lang="en-IN" dirty="0">
                <a:latin typeface="+mj-lt"/>
              </a:rPr>
              <a:t> 1 </a:t>
            </a:r>
            <a:r>
              <a:rPr lang="en-IN" dirty="0"/>
              <a:t>and maximum age is of</a:t>
            </a:r>
            <a:r>
              <a:rPr lang="en-IN" dirty="0">
                <a:latin typeface="+mj-lt"/>
              </a:rPr>
              <a:t> 89 </a:t>
            </a:r>
            <a:r>
              <a:rPr lang="en-IN" dirty="0"/>
              <a:t>years in box plot.</a:t>
            </a:r>
          </a:p>
          <a:p>
            <a:pPr marL="285750" indent="-285750">
              <a:buFont typeface="Wingdings" pitchFamily="2" charset="2"/>
              <a:buChar char="Ø"/>
            </a:pPr>
            <a:r>
              <a:rPr lang="en-US" dirty="0"/>
              <a:t>There are some unique cases where patient age are above </a:t>
            </a:r>
            <a:r>
              <a:rPr lang="en-US" dirty="0">
                <a:latin typeface="+mj-lt"/>
              </a:rPr>
              <a:t>140 in outliers </a:t>
            </a:r>
            <a:r>
              <a:rPr lang="en-US" dirty="0"/>
              <a:t>but they belong to Normal or No lung opacity/Not normal class.</a:t>
            </a:r>
          </a:p>
        </p:txBody>
      </p:sp>
      <p:sp>
        <p:nvSpPr>
          <p:cNvPr id="5" name="Rectangle 4"/>
          <p:cNvSpPr/>
          <p:nvPr/>
        </p:nvSpPr>
        <p:spPr>
          <a:xfrm>
            <a:off x="395536" y="44624"/>
            <a:ext cx="7704856"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D.4  Analysis from the visualization of different classes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192" y="2204864"/>
            <a:ext cx="4057650" cy="27241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49381" y="5397023"/>
            <a:ext cx="8136904" cy="1200329"/>
          </a:xfrm>
          <a:prstGeom prst="rect">
            <a:avLst/>
          </a:prstGeom>
          <a:noFill/>
        </p:spPr>
        <p:txBody>
          <a:bodyPr wrap="square" rtlCol="0">
            <a:spAutoFit/>
          </a:bodyPr>
          <a:lstStyle/>
          <a:p>
            <a:pPr marL="285750" indent="-285750">
              <a:buFont typeface="Wingdings" pitchFamily="2" charset="2"/>
              <a:buChar char="Ø"/>
            </a:pPr>
            <a:r>
              <a:rPr lang="en-IN" dirty="0"/>
              <a:t>There is a very important parameter in variables is ViewPosition. The position of patient while taking a CXR is very vital.</a:t>
            </a:r>
          </a:p>
          <a:p>
            <a:pPr marL="285750" indent="-285750">
              <a:buFont typeface="Wingdings" pitchFamily="2" charset="2"/>
              <a:buChar char="Ø"/>
            </a:pPr>
            <a:r>
              <a:rPr lang="en-IN" dirty="0"/>
              <a:t> From entire data set, there are </a:t>
            </a:r>
            <a:r>
              <a:rPr lang="en-IN" dirty="0">
                <a:latin typeface="+mj-lt"/>
              </a:rPr>
              <a:t>21.8K</a:t>
            </a:r>
            <a:r>
              <a:rPr lang="en-IN" dirty="0"/>
              <a:t> CXR taken with AP (Anterior/Posterior) position &amp; </a:t>
            </a:r>
            <a:r>
              <a:rPr lang="en-IN" dirty="0">
                <a:latin typeface="+mj-lt"/>
              </a:rPr>
              <a:t>15.8</a:t>
            </a:r>
            <a:r>
              <a:rPr lang="en-IN" dirty="0"/>
              <a:t>K CXR taken with PA (Posterior/Anterior).</a:t>
            </a:r>
          </a:p>
        </p:txBody>
      </p:sp>
      <p:sp>
        <p:nvSpPr>
          <p:cNvPr id="9" name="Rectangle 8"/>
          <p:cNvSpPr/>
          <p:nvPr/>
        </p:nvSpPr>
        <p:spPr>
          <a:xfrm>
            <a:off x="539552" y="836712"/>
            <a:ext cx="1616276" cy="369332"/>
          </a:xfrm>
          <a:prstGeom prst="rect">
            <a:avLst/>
          </a:prstGeom>
        </p:spPr>
        <p:txBody>
          <a:bodyPr wrap="none">
            <a:spAutoFit/>
          </a:bodyPr>
          <a:lstStyle/>
          <a:p>
            <a:pPr marL="285750" indent="-285750">
              <a:buFont typeface="Arial" pitchFamily="34" charset="0"/>
              <a:buChar char="•"/>
            </a:pPr>
            <a:r>
              <a:rPr lang="en-IN" u="sng" dirty="0"/>
              <a:t>Patient Age</a:t>
            </a:r>
          </a:p>
        </p:txBody>
      </p:sp>
      <p:sp>
        <p:nvSpPr>
          <p:cNvPr id="10" name="Rectangle 9"/>
          <p:cNvSpPr/>
          <p:nvPr/>
        </p:nvSpPr>
        <p:spPr>
          <a:xfrm>
            <a:off x="611560" y="5075892"/>
            <a:ext cx="1845377" cy="369332"/>
          </a:xfrm>
          <a:prstGeom prst="rect">
            <a:avLst/>
          </a:prstGeom>
        </p:spPr>
        <p:txBody>
          <a:bodyPr wrap="none">
            <a:spAutoFit/>
          </a:bodyPr>
          <a:lstStyle/>
          <a:p>
            <a:pPr marL="285750" indent="-285750">
              <a:buFont typeface="Arial" pitchFamily="34" charset="0"/>
              <a:buChar char="•"/>
            </a:pPr>
            <a:r>
              <a:rPr lang="en-IN" u="sng" dirty="0"/>
              <a:t>View Position</a:t>
            </a:r>
          </a:p>
        </p:txBody>
      </p:sp>
    </p:spTree>
    <p:extLst>
      <p:ext uri="{BB962C8B-B14F-4D97-AF65-F5344CB8AC3E}">
        <p14:creationId xmlns:p14="http://schemas.microsoft.com/office/powerpoint/2010/main" val="968888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908720"/>
            <a:ext cx="1845377" cy="369332"/>
          </a:xfrm>
          <a:prstGeom prst="rect">
            <a:avLst/>
          </a:prstGeom>
        </p:spPr>
        <p:txBody>
          <a:bodyPr wrap="none">
            <a:spAutoFit/>
          </a:bodyPr>
          <a:lstStyle/>
          <a:p>
            <a:pPr marL="285750" indent="-285750">
              <a:buFont typeface="Arial" pitchFamily="34" charset="0"/>
              <a:buChar char="•"/>
            </a:pPr>
            <a:r>
              <a:rPr lang="en-IN" u="sng" dirty="0"/>
              <a:t>View Position</a:t>
            </a:r>
          </a:p>
        </p:txBody>
      </p:sp>
      <p:sp>
        <p:nvSpPr>
          <p:cNvPr id="6" name="Rectangle 5"/>
          <p:cNvSpPr/>
          <p:nvPr/>
        </p:nvSpPr>
        <p:spPr>
          <a:xfrm>
            <a:off x="395536" y="1305092"/>
            <a:ext cx="8064896" cy="2031325"/>
          </a:xfrm>
          <a:prstGeom prst="rect">
            <a:avLst/>
          </a:prstGeom>
          <a:noFill/>
        </p:spPr>
        <p:txBody>
          <a:bodyPr wrap="square" rtlCol="0">
            <a:spAutoFit/>
          </a:bodyPr>
          <a:lstStyle/>
          <a:p>
            <a:pPr marL="285750" indent="-285750">
              <a:buFont typeface="Wingdings" pitchFamily="2" charset="2"/>
              <a:buChar char="Ø"/>
            </a:pPr>
            <a:r>
              <a:rPr lang="en-US" dirty="0"/>
              <a:t>Posterior/Anterior (PA):- Meaning of PA is the X-ray is taken from back of the Patient side.</a:t>
            </a:r>
          </a:p>
          <a:p>
            <a:pPr marL="285750" indent="-285750">
              <a:buFont typeface="Wingdings" pitchFamily="2" charset="2"/>
              <a:buChar char="Ø"/>
            </a:pPr>
            <a:r>
              <a:rPr lang="en-US" dirty="0"/>
              <a:t>Anterior/Posterior (AP):- Meaning of AP is the X-ray is taken from front (chest) side of the patient.</a:t>
            </a:r>
          </a:p>
          <a:p>
            <a:pPr marL="285750" indent="-285750">
              <a:buFont typeface="Wingdings" pitchFamily="2" charset="2"/>
              <a:buChar char="Ø"/>
            </a:pPr>
            <a:r>
              <a:rPr lang="en-US" dirty="0"/>
              <a:t>Patients are mostly examined with AP position.</a:t>
            </a:r>
          </a:p>
          <a:p>
            <a:pPr marL="285750" indent="-285750">
              <a:buFont typeface="Wingdings" pitchFamily="2" charset="2"/>
              <a:buChar char="Ø"/>
            </a:pPr>
            <a:r>
              <a:rPr lang="en-US" dirty="0"/>
              <a:t>Patients examined with AP position is having more lung opacity issue than PA.</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573016"/>
            <a:ext cx="4114800" cy="27051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4077072"/>
            <a:ext cx="2038350" cy="13620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95536" y="44624"/>
            <a:ext cx="7704856"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D.4  Analysis from the visualization of different classes</a:t>
            </a:r>
          </a:p>
        </p:txBody>
      </p:sp>
    </p:spTree>
    <p:extLst>
      <p:ext uri="{BB962C8B-B14F-4D97-AF65-F5344CB8AC3E}">
        <p14:creationId xmlns:p14="http://schemas.microsoft.com/office/powerpoint/2010/main" val="415543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17707"/>
            <a:ext cx="60198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99592" y="636444"/>
            <a:ext cx="2448272" cy="369332"/>
          </a:xfrm>
          <a:prstGeom prst="rect">
            <a:avLst/>
          </a:prstGeom>
          <a:noFill/>
        </p:spPr>
        <p:txBody>
          <a:bodyPr wrap="square" rtlCol="0">
            <a:spAutoFit/>
          </a:bodyPr>
          <a:lstStyle/>
          <a:p>
            <a:pPr marL="285750" indent="-285750">
              <a:buFont typeface="Arial" pitchFamily="34" charset="0"/>
              <a:buChar char="•"/>
            </a:pPr>
            <a:r>
              <a:rPr lang="en-IN" b="1" u="sng" dirty="0"/>
              <a:t>View Positions</a:t>
            </a:r>
          </a:p>
        </p:txBody>
      </p:sp>
      <p:sp>
        <p:nvSpPr>
          <p:cNvPr id="6" name="Rectangle 5"/>
          <p:cNvSpPr/>
          <p:nvPr/>
        </p:nvSpPr>
        <p:spPr>
          <a:xfrm>
            <a:off x="3177829" y="4189532"/>
            <a:ext cx="3455754" cy="369332"/>
          </a:xfrm>
          <a:prstGeom prst="rect">
            <a:avLst/>
          </a:prstGeom>
        </p:spPr>
        <p:txBody>
          <a:bodyPr wrap="none">
            <a:spAutoFit/>
          </a:bodyPr>
          <a:lstStyle/>
          <a:p>
            <a:r>
              <a:rPr lang="en-US" b="1" dirty="0"/>
              <a:t>Posterior/Anterior (PA) Image</a:t>
            </a:r>
            <a:endParaRPr lang="en-IN" b="1" dirty="0"/>
          </a:p>
        </p:txBody>
      </p:sp>
      <p:grpSp>
        <p:nvGrpSpPr>
          <p:cNvPr id="9" name="Group 8"/>
          <p:cNvGrpSpPr/>
          <p:nvPr/>
        </p:nvGrpSpPr>
        <p:grpSpPr>
          <a:xfrm>
            <a:off x="2555776" y="4797152"/>
            <a:ext cx="3781425" cy="1224136"/>
            <a:chOff x="2555776" y="4797152"/>
            <a:chExt cx="3781425" cy="1224136"/>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797152"/>
              <a:ext cx="378142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688503" y="5651956"/>
              <a:ext cx="648072" cy="369332"/>
            </a:xfrm>
            <a:prstGeom prst="rect">
              <a:avLst/>
            </a:prstGeom>
            <a:solidFill>
              <a:schemeClr val="bg1"/>
            </a:solidFill>
          </p:spPr>
          <p:txBody>
            <a:bodyPr wrap="square" rtlCol="0">
              <a:spAutoFit/>
            </a:bodyPr>
            <a:lstStyle/>
            <a:p>
              <a:r>
                <a:rPr lang="en-IN" b="1" dirty="0"/>
                <a:t>AP</a:t>
              </a:r>
            </a:p>
          </p:txBody>
        </p:sp>
      </p:grpSp>
      <p:sp>
        <p:nvSpPr>
          <p:cNvPr id="12" name="TextBox 11"/>
          <p:cNvSpPr txBox="1"/>
          <p:nvPr/>
        </p:nvSpPr>
        <p:spPr>
          <a:xfrm>
            <a:off x="2558358" y="5678061"/>
            <a:ext cx="453974" cy="338554"/>
          </a:xfrm>
          <a:prstGeom prst="rect">
            <a:avLst/>
          </a:prstGeom>
          <a:solidFill>
            <a:schemeClr val="bg1"/>
          </a:solidFill>
        </p:spPr>
        <p:txBody>
          <a:bodyPr wrap="square" rtlCol="0">
            <a:spAutoFit/>
          </a:bodyPr>
          <a:lstStyle/>
          <a:p>
            <a:r>
              <a:rPr lang="en-IN" sz="1600" b="1" dirty="0"/>
              <a:t>PA</a:t>
            </a:r>
          </a:p>
        </p:txBody>
      </p:sp>
      <p:sp>
        <p:nvSpPr>
          <p:cNvPr id="13" name="Rectangle 12"/>
          <p:cNvSpPr/>
          <p:nvPr/>
        </p:nvSpPr>
        <p:spPr>
          <a:xfrm>
            <a:off x="395536" y="44624"/>
            <a:ext cx="7704856"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D.4  Analysis from the visualization of different classes</a:t>
            </a:r>
          </a:p>
        </p:txBody>
      </p:sp>
    </p:spTree>
    <p:extLst>
      <p:ext uri="{BB962C8B-B14F-4D97-AF65-F5344CB8AC3E}">
        <p14:creationId xmlns:p14="http://schemas.microsoft.com/office/powerpoint/2010/main" val="239712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052736"/>
            <a:ext cx="8208912" cy="3139321"/>
          </a:xfrm>
          <a:prstGeom prst="rect">
            <a:avLst/>
          </a:prstGeom>
        </p:spPr>
        <p:txBody>
          <a:bodyPr wrap="square">
            <a:spAutoFit/>
          </a:bodyPr>
          <a:lstStyle/>
          <a:p>
            <a:pPr marL="285750" indent="-285750">
              <a:buFont typeface="Wingdings" pitchFamily="2" charset="2"/>
              <a:buChar char="Ø"/>
            </a:pPr>
            <a:r>
              <a:rPr lang="en-US" dirty="0"/>
              <a:t>It is always recommended to have PA posture X-ray than AP because of several good reasons, some of the vital reasons are</a:t>
            </a:r>
          </a:p>
          <a:p>
            <a:pPr marL="285750" indent="-285750">
              <a:buFont typeface="Wingdings" pitchFamily="2" charset="2"/>
              <a:buChar char="Ø"/>
            </a:pPr>
            <a:r>
              <a:rPr lang="en-US" dirty="0"/>
              <a:t>It Reduces magnification of heart therefore preventing appearance of cardiomegaly.</a:t>
            </a:r>
          </a:p>
          <a:p>
            <a:pPr marL="285750" indent="-285750">
              <a:buFont typeface="Wingdings" pitchFamily="2" charset="2"/>
              <a:buChar char="Ø"/>
            </a:pPr>
            <a:r>
              <a:rPr lang="en-US" dirty="0"/>
              <a:t>Reduces radiation dose to radiation sensitive organs such as thyroid,eyes,breasts.</a:t>
            </a:r>
          </a:p>
          <a:p>
            <a:pPr marL="285750" indent="-285750">
              <a:buFont typeface="Wingdings" pitchFamily="2" charset="2"/>
              <a:buChar char="Ø"/>
            </a:pPr>
            <a:r>
              <a:rPr lang="en-US" dirty="0"/>
              <a:t>Visualized maximum areas of lung. etc.</a:t>
            </a:r>
          </a:p>
          <a:p>
            <a:pPr marL="285750" indent="-285750">
              <a:buFont typeface="Wingdings" pitchFamily="2" charset="2"/>
              <a:buChar char="Ø"/>
            </a:pPr>
            <a:r>
              <a:rPr lang="en-US" dirty="0"/>
              <a:t>But due to health reasons, AP X-rays are taken</a:t>
            </a:r>
          </a:p>
          <a:p>
            <a:pPr marL="285750" indent="-285750">
              <a:buFont typeface="Wingdings" pitchFamily="2" charset="2"/>
              <a:buChar char="Ø"/>
            </a:pPr>
            <a:r>
              <a:rPr lang="en-US" dirty="0">
                <a:latin typeface="+mj-lt"/>
              </a:rPr>
              <a:t>84</a:t>
            </a:r>
            <a:r>
              <a:rPr lang="en-US" dirty="0"/>
              <a:t>% of patients with AP view position variable have lung opacity.</a:t>
            </a:r>
          </a:p>
          <a:p>
            <a:pPr marL="285750" indent="-285750">
              <a:buFont typeface="Wingdings" pitchFamily="2" charset="2"/>
              <a:buChar char="Ø"/>
            </a:pPr>
            <a:r>
              <a:rPr lang="en-US" dirty="0"/>
              <a:t>AP &amp; PA X-rays Overall ViewPosition is </a:t>
            </a:r>
            <a:r>
              <a:rPr lang="en-US" dirty="0">
                <a:latin typeface="+mj-lt"/>
              </a:rPr>
              <a:t>58</a:t>
            </a:r>
            <a:r>
              <a:rPr lang="en-US" dirty="0"/>
              <a:t>% &amp; </a:t>
            </a:r>
            <a:r>
              <a:rPr lang="en-US" dirty="0">
                <a:latin typeface="+mj-lt"/>
              </a:rPr>
              <a:t>42</a:t>
            </a:r>
            <a:r>
              <a:rPr lang="en-US" dirty="0"/>
              <a:t>% respectively For target=1, AP having most of the view positions</a:t>
            </a:r>
          </a:p>
        </p:txBody>
      </p:sp>
      <p:sp>
        <p:nvSpPr>
          <p:cNvPr id="5" name="Rectangle 4"/>
          <p:cNvSpPr/>
          <p:nvPr/>
        </p:nvSpPr>
        <p:spPr>
          <a:xfrm>
            <a:off x="755576" y="692696"/>
            <a:ext cx="1845377" cy="369332"/>
          </a:xfrm>
          <a:prstGeom prst="rect">
            <a:avLst/>
          </a:prstGeom>
        </p:spPr>
        <p:txBody>
          <a:bodyPr wrap="none">
            <a:spAutoFit/>
          </a:bodyPr>
          <a:lstStyle/>
          <a:p>
            <a:pPr marL="285750" indent="-285750">
              <a:buFont typeface="Arial" pitchFamily="34" charset="0"/>
              <a:buChar char="•"/>
            </a:pPr>
            <a:r>
              <a:rPr lang="en-IN" u="sng" dirty="0"/>
              <a:t>View Position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95" y="4221088"/>
            <a:ext cx="3019425" cy="244792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2056"/>
            <a:ext cx="2725690" cy="250907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95536" y="44624"/>
            <a:ext cx="7704856"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D.4  Analysis from the visualization of different classes</a:t>
            </a:r>
          </a:p>
        </p:txBody>
      </p:sp>
    </p:spTree>
    <p:extLst>
      <p:ext uri="{BB962C8B-B14F-4D97-AF65-F5344CB8AC3E}">
        <p14:creationId xmlns:p14="http://schemas.microsoft.com/office/powerpoint/2010/main" val="23414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5576" y="692696"/>
            <a:ext cx="1580433" cy="369332"/>
          </a:xfrm>
          <a:prstGeom prst="rect">
            <a:avLst/>
          </a:prstGeom>
        </p:spPr>
        <p:txBody>
          <a:bodyPr wrap="none">
            <a:spAutoFit/>
          </a:bodyPr>
          <a:lstStyle/>
          <a:p>
            <a:pPr marL="285750" indent="-285750">
              <a:buFont typeface="Arial" pitchFamily="34" charset="0"/>
              <a:buChar char="•"/>
            </a:pPr>
            <a:r>
              <a:rPr lang="en-IN" u="sng" dirty="0"/>
              <a:t>Patient Sex</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18" y="1813917"/>
            <a:ext cx="5010150" cy="33432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99592" y="1045711"/>
            <a:ext cx="7781400" cy="646331"/>
          </a:xfrm>
          <a:prstGeom prst="rect">
            <a:avLst/>
          </a:prstGeom>
        </p:spPr>
        <p:txBody>
          <a:bodyPr wrap="square">
            <a:spAutoFit/>
          </a:bodyPr>
          <a:lstStyle/>
          <a:p>
            <a:pPr marL="285750" indent="-285750">
              <a:buFont typeface="Wingdings" pitchFamily="2" charset="2"/>
              <a:buChar char="Ø"/>
            </a:pPr>
            <a:r>
              <a:rPr lang="en-US" dirty="0"/>
              <a:t>Out of total patients, Male patients are having more Lung opacity evidence than Female</a:t>
            </a:r>
            <a:endParaRPr lang="en-IN" dirty="0"/>
          </a:p>
        </p:txBody>
      </p:sp>
      <p:sp>
        <p:nvSpPr>
          <p:cNvPr id="7" name="Rectangle 6"/>
          <p:cNvSpPr/>
          <p:nvPr/>
        </p:nvSpPr>
        <p:spPr>
          <a:xfrm>
            <a:off x="755576" y="5301208"/>
            <a:ext cx="4069447" cy="369332"/>
          </a:xfrm>
          <a:prstGeom prst="rect">
            <a:avLst/>
          </a:prstGeom>
        </p:spPr>
        <p:txBody>
          <a:bodyPr wrap="none">
            <a:spAutoFit/>
          </a:bodyPr>
          <a:lstStyle/>
          <a:p>
            <a:pPr marL="285750" indent="-285750">
              <a:buFont typeface="Arial" pitchFamily="34" charset="0"/>
              <a:buChar char="•"/>
            </a:pPr>
            <a:r>
              <a:rPr lang="en-IN" u="sng" dirty="0"/>
              <a:t>Dropping the variables &amp; Duplicates</a:t>
            </a:r>
          </a:p>
        </p:txBody>
      </p:sp>
      <p:sp>
        <p:nvSpPr>
          <p:cNvPr id="9" name="Rectangle 8"/>
          <p:cNvSpPr/>
          <p:nvPr/>
        </p:nvSpPr>
        <p:spPr>
          <a:xfrm>
            <a:off x="823048" y="5734997"/>
            <a:ext cx="7781400" cy="646331"/>
          </a:xfrm>
          <a:prstGeom prst="rect">
            <a:avLst/>
          </a:prstGeom>
        </p:spPr>
        <p:txBody>
          <a:bodyPr wrap="square">
            <a:spAutoFit/>
          </a:bodyPr>
          <a:lstStyle/>
          <a:p>
            <a:pPr marL="285750" indent="-285750">
              <a:buFont typeface="Wingdings" pitchFamily="2" charset="2"/>
              <a:buChar char="Ø"/>
            </a:pPr>
            <a:r>
              <a:rPr lang="en-US" dirty="0"/>
              <a:t>Out of total </a:t>
            </a:r>
            <a:r>
              <a:rPr lang="en-US" dirty="0">
                <a:latin typeface="+mj-lt"/>
              </a:rPr>
              <a:t>43</a:t>
            </a:r>
            <a:r>
              <a:rPr lang="en-US" dirty="0"/>
              <a:t> variables, There are </a:t>
            </a:r>
            <a:r>
              <a:rPr lang="en-US" dirty="0">
                <a:latin typeface="+mj-lt"/>
              </a:rPr>
              <a:t>29</a:t>
            </a:r>
            <a:r>
              <a:rPr lang="en-US" dirty="0"/>
              <a:t> variables needs to be drop which does not have any value addition to perform further.</a:t>
            </a:r>
            <a:endParaRPr lang="en-IN" dirty="0"/>
          </a:p>
        </p:txBody>
      </p:sp>
      <p:sp>
        <p:nvSpPr>
          <p:cNvPr id="11" name="Rectangle 10"/>
          <p:cNvSpPr/>
          <p:nvPr/>
        </p:nvSpPr>
        <p:spPr>
          <a:xfrm>
            <a:off x="395536" y="44624"/>
            <a:ext cx="7704856"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D.4  Analysis from the visualization of different classes</a:t>
            </a:r>
          </a:p>
        </p:txBody>
      </p:sp>
    </p:spTree>
    <p:extLst>
      <p:ext uri="{BB962C8B-B14F-4D97-AF65-F5344CB8AC3E}">
        <p14:creationId xmlns:p14="http://schemas.microsoft.com/office/powerpoint/2010/main" val="2984100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3528" y="836712"/>
            <a:ext cx="8136904" cy="1200329"/>
          </a:xfrm>
          <a:prstGeom prst="rect">
            <a:avLst/>
          </a:prstGeom>
        </p:spPr>
        <p:txBody>
          <a:bodyPr wrap="square">
            <a:spAutoFit/>
          </a:bodyPr>
          <a:lstStyle/>
          <a:p>
            <a:pPr marL="285750" indent="-285750">
              <a:buFont typeface="Wingdings" pitchFamily="2" charset="2"/>
              <a:buChar char="Ø"/>
            </a:pPr>
            <a:r>
              <a:rPr lang="en-US" dirty="0"/>
              <a:t>Out of total </a:t>
            </a:r>
            <a:r>
              <a:rPr lang="en-US" dirty="0">
                <a:latin typeface="+mj-lt"/>
              </a:rPr>
              <a:t>37629</a:t>
            </a:r>
            <a:r>
              <a:rPr lang="en-US" dirty="0"/>
              <a:t> patients, </a:t>
            </a:r>
            <a:r>
              <a:rPr lang="en-US" dirty="0">
                <a:latin typeface="+mj-lt"/>
              </a:rPr>
              <a:t>26684</a:t>
            </a:r>
            <a:r>
              <a:rPr lang="en-US" dirty="0"/>
              <a:t> patients are having unique images (CSR).</a:t>
            </a:r>
          </a:p>
          <a:p>
            <a:pPr marL="285750" indent="-285750">
              <a:buFont typeface="Wingdings" pitchFamily="2" charset="2"/>
              <a:buChar char="Ø"/>
            </a:pPr>
            <a:r>
              <a:rPr lang="en-US" dirty="0"/>
              <a:t>There are </a:t>
            </a:r>
            <a:r>
              <a:rPr lang="en-US" dirty="0">
                <a:latin typeface="+mj-lt"/>
              </a:rPr>
              <a:t>6012</a:t>
            </a:r>
            <a:r>
              <a:rPr lang="en-US" dirty="0"/>
              <a:t> patients with Lung Opacity, </a:t>
            </a:r>
            <a:r>
              <a:rPr lang="en-US" dirty="0">
                <a:latin typeface="+mj-lt"/>
              </a:rPr>
              <a:t>8851 </a:t>
            </a:r>
            <a:r>
              <a:rPr lang="en-US" dirty="0"/>
              <a:t>patients with Normal class &amp; No Lung Opacity/Not Normal class having </a:t>
            </a:r>
            <a:r>
              <a:rPr lang="en-US" dirty="0">
                <a:latin typeface="+mj-lt"/>
              </a:rPr>
              <a:t>11821</a:t>
            </a:r>
            <a:r>
              <a:rPr lang="en-US" dirty="0"/>
              <a:t> patients.</a:t>
            </a:r>
          </a:p>
          <a:p>
            <a:pPr marL="285750" indent="-285750">
              <a:buFont typeface="Wingdings" pitchFamily="2" charset="2"/>
              <a:buChar char="Ø"/>
            </a:pPr>
            <a:r>
              <a:rPr lang="en-US" dirty="0"/>
              <a:t>In short we can also say that 6012 patients have the Target of</a:t>
            </a:r>
            <a:r>
              <a:rPr lang="en-US" dirty="0">
                <a:latin typeface="+mj-lt"/>
              </a:rPr>
              <a:t> 1.</a:t>
            </a: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3202"/>
          <a:stretch/>
        </p:blipFill>
        <p:spPr bwMode="auto">
          <a:xfrm>
            <a:off x="663557" y="2037041"/>
            <a:ext cx="3332379" cy="18240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395536" y="44624"/>
            <a:ext cx="7704856" cy="415499"/>
          </a:xfrm>
          <a:prstGeom prst="rect">
            <a:avLst/>
          </a:prstGeom>
        </p:spPr>
        <p:txBody>
          <a:bodyPr vert="horz" lIns="0" rIns="0" bIns="0" anchor="b">
            <a:noAutofit/>
          </a:bodyPr>
          <a:lstStyle/>
          <a:p>
            <a:pPr>
              <a:spcBef>
                <a:spcPct val="0"/>
              </a:spcBef>
            </a:pPr>
            <a:r>
              <a:rPr lang="en-US" sz="2200" b="1" dirty="0">
                <a:solidFill>
                  <a:srgbClr val="FF0000"/>
                </a:solidFill>
                <a:latin typeface="+mj-lt"/>
                <a:ea typeface="+mj-ea"/>
                <a:cs typeface="+mj-cs"/>
              </a:rPr>
              <a:t>D.4  Analysis from the visualization of different classes</a:t>
            </a:r>
          </a:p>
        </p:txBody>
      </p:sp>
      <p:grpSp>
        <p:nvGrpSpPr>
          <p:cNvPr id="3" name="Group 2">
            <a:extLst>
              <a:ext uri="{FF2B5EF4-FFF2-40B4-BE49-F238E27FC236}">
                <a16:creationId xmlns:a16="http://schemas.microsoft.com/office/drawing/2014/main" id="{4F2A6F18-27A0-4EDF-9E34-95A2AF187FCB}"/>
              </a:ext>
            </a:extLst>
          </p:cNvPr>
          <p:cNvGrpSpPr/>
          <p:nvPr/>
        </p:nvGrpSpPr>
        <p:grpSpPr>
          <a:xfrm>
            <a:off x="663556" y="4005064"/>
            <a:ext cx="7969529" cy="2737188"/>
            <a:chOff x="663556" y="4005064"/>
            <a:chExt cx="7969529" cy="2737188"/>
          </a:xfrm>
          <a:blipFill dpi="0" rotWithShape="1">
            <a:blip r:embed="rId3">
              <a:extLst>
                <a:ext uri="{28A0092B-C50C-407E-A947-70E740481C1C}">
                  <a14:useLocalDpi xmlns:a14="http://schemas.microsoft.com/office/drawing/2010/main" val="0"/>
                </a:ext>
              </a:extLst>
            </a:blip>
            <a:srcRect/>
            <a:stretch>
              <a:fillRect/>
            </a:stretch>
          </a:blipFill>
        </p:grpSpPr>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54"/>
            <a:stretch/>
          </p:blipFill>
          <p:spPr bwMode="auto">
            <a:xfrm>
              <a:off x="663556" y="4005064"/>
              <a:ext cx="7969529" cy="2737188"/>
            </a:xfrm>
            <a:prstGeom prst="rect">
              <a:avLst/>
            </a:prstGeom>
            <a:grp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B9C61129-70D5-42E6-969A-F2A31E75E81C}"/>
                </a:ext>
              </a:extLst>
            </p:cNvPr>
            <p:cNvSpPr/>
            <p:nvPr/>
          </p:nvSpPr>
          <p:spPr>
            <a:xfrm>
              <a:off x="6228184" y="4365104"/>
              <a:ext cx="2252260" cy="230425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66801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8DE-C3FE-4AB5-AA53-FFCA9AE8F1EA}"/>
              </a:ext>
            </a:extLst>
          </p:cNvPr>
          <p:cNvSpPr>
            <a:spLocks noGrp="1"/>
          </p:cNvSpPr>
          <p:nvPr>
            <p:ph type="title"/>
          </p:nvPr>
        </p:nvSpPr>
        <p:spPr/>
        <p:txBody>
          <a:bodyPr/>
          <a:lstStyle/>
          <a:p>
            <a:r>
              <a:rPr lang="en-US" dirty="0" err="1"/>
              <a:t>MobileNet</a:t>
            </a:r>
            <a:r>
              <a:rPr lang="en-US" dirty="0"/>
              <a:t>:</a:t>
            </a:r>
            <a:endParaRPr lang="en-IN" dirty="0"/>
          </a:p>
        </p:txBody>
      </p:sp>
      <p:sp>
        <p:nvSpPr>
          <p:cNvPr id="4" name="TextBox 3">
            <a:extLst>
              <a:ext uri="{FF2B5EF4-FFF2-40B4-BE49-F238E27FC236}">
                <a16:creationId xmlns:a16="http://schemas.microsoft.com/office/drawing/2014/main" id="{196B831C-518B-47F3-B7A2-26BD515530B2}"/>
              </a:ext>
            </a:extLst>
          </p:cNvPr>
          <p:cNvSpPr txBox="1"/>
          <p:nvPr/>
        </p:nvSpPr>
        <p:spPr>
          <a:xfrm>
            <a:off x="457200" y="3519423"/>
            <a:ext cx="8229600" cy="646331"/>
          </a:xfrm>
          <a:prstGeom prst="rect">
            <a:avLst/>
          </a:prstGeom>
          <a:noFill/>
        </p:spPr>
        <p:txBody>
          <a:bodyPr wrap="square" rtlCol="0">
            <a:spAutoFit/>
          </a:bodyPr>
          <a:lstStyle/>
          <a:p>
            <a:r>
              <a:rPr lang="en-US" dirty="0"/>
              <a:t>The core layers in the mobile net architecture are depth wise separable convolutions.</a:t>
            </a:r>
            <a:endParaRPr lang="en-IN" dirty="0"/>
          </a:p>
        </p:txBody>
      </p:sp>
      <p:sp>
        <p:nvSpPr>
          <p:cNvPr id="6" name="TextBox 5">
            <a:extLst>
              <a:ext uri="{FF2B5EF4-FFF2-40B4-BE49-F238E27FC236}">
                <a16:creationId xmlns:a16="http://schemas.microsoft.com/office/drawing/2014/main" id="{2268509A-2D73-4A77-9D2F-6A1071647303}"/>
              </a:ext>
            </a:extLst>
          </p:cNvPr>
          <p:cNvSpPr txBox="1"/>
          <p:nvPr/>
        </p:nvSpPr>
        <p:spPr>
          <a:xfrm>
            <a:off x="457200" y="2457718"/>
            <a:ext cx="8229600" cy="646331"/>
          </a:xfrm>
          <a:prstGeom prst="rect">
            <a:avLst/>
          </a:prstGeom>
          <a:noFill/>
        </p:spPr>
        <p:txBody>
          <a:bodyPr wrap="square" rtlCol="0">
            <a:spAutoFit/>
          </a:bodyPr>
          <a:lstStyle/>
          <a:p>
            <a:r>
              <a:rPr lang="en-US" dirty="0"/>
              <a:t>Mobile net belongs to a class of efficient models for mobile and embedded vision applications.</a:t>
            </a:r>
            <a:endParaRPr lang="en-IN" dirty="0"/>
          </a:p>
        </p:txBody>
      </p:sp>
      <p:sp>
        <p:nvSpPr>
          <p:cNvPr id="8" name="TextBox 7">
            <a:extLst>
              <a:ext uri="{FF2B5EF4-FFF2-40B4-BE49-F238E27FC236}">
                <a16:creationId xmlns:a16="http://schemas.microsoft.com/office/drawing/2014/main" id="{6595E510-E3F6-472E-A0F9-44F690E78A4C}"/>
              </a:ext>
            </a:extLst>
          </p:cNvPr>
          <p:cNvSpPr txBox="1"/>
          <p:nvPr/>
        </p:nvSpPr>
        <p:spPr>
          <a:xfrm>
            <a:off x="457200" y="4653136"/>
            <a:ext cx="8229600" cy="646331"/>
          </a:xfrm>
          <a:prstGeom prst="rect">
            <a:avLst/>
          </a:prstGeom>
          <a:noFill/>
        </p:spPr>
        <p:txBody>
          <a:bodyPr wrap="square" rtlCol="0">
            <a:spAutoFit/>
          </a:bodyPr>
          <a:lstStyle/>
          <a:p>
            <a:r>
              <a:rPr lang="en-US" dirty="0"/>
              <a:t>Mobile net is lightweight, capable of running predictions on mobile devices, and yet deep.</a:t>
            </a:r>
            <a:endParaRPr lang="en-IN" dirty="0"/>
          </a:p>
        </p:txBody>
      </p:sp>
    </p:spTree>
    <p:extLst>
      <p:ext uri="{BB962C8B-B14F-4D97-AF65-F5344CB8AC3E}">
        <p14:creationId xmlns:p14="http://schemas.microsoft.com/office/powerpoint/2010/main" val="3136331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ED58-8309-4FC0-BC62-7046DB8D4B6A}"/>
              </a:ext>
            </a:extLst>
          </p:cNvPr>
          <p:cNvSpPr>
            <a:spLocks noGrp="1"/>
          </p:cNvSpPr>
          <p:nvPr>
            <p:ph type="title"/>
          </p:nvPr>
        </p:nvSpPr>
        <p:spPr/>
        <p:txBody>
          <a:bodyPr/>
          <a:lstStyle/>
          <a:p>
            <a:r>
              <a:rPr lang="en-US" dirty="0"/>
              <a:t>Architecture</a:t>
            </a:r>
            <a:endParaRPr lang="en-IN" dirty="0"/>
          </a:p>
        </p:txBody>
      </p:sp>
      <p:sp>
        <p:nvSpPr>
          <p:cNvPr id="4" name="TextBox 3">
            <a:extLst>
              <a:ext uri="{FF2B5EF4-FFF2-40B4-BE49-F238E27FC236}">
                <a16:creationId xmlns:a16="http://schemas.microsoft.com/office/drawing/2014/main" id="{50156326-14BE-4BB5-B383-03900A04A53F}"/>
              </a:ext>
            </a:extLst>
          </p:cNvPr>
          <p:cNvSpPr txBox="1"/>
          <p:nvPr/>
        </p:nvSpPr>
        <p:spPr>
          <a:xfrm>
            <a:off x="539552" y="1988840"/>
            <a:ext cx="8064896" cy="369332"/>
          </a:xfrm>
          <a:prstGeom prst="rect">
            <a:avLst/>
          </a:prstGeom>
          <a:noFill/>
        </p:spPr>
        <p:txBody>
          <a:bodyPr wrap="square" rtlCol="0">
            <a:spAutoFit/>
          </a:bodyPr>
          <a:lstStyle/>
          <a:p>
            <a:r>
              <a:rPr lang="en-US" dirty="0"/>
              <a:t>The architecture is as follows;</a:t>
            </a:r>
            <a:endParaRPr lang="en-IN" dirty="0"/>
          </a:p>
        </p:txBody>
      </p:sp>
      <p:pic>
        <p:nvPicPr>
          <p:cNvPr id="6" name="Picture 5">
            <a:extLst>
              <a:ext uri="{FF2B5EF4-FFF2-40B4-BE49-F238E27FC236}">
                <a16:creationId xmlns:a16="http://schemas.microsoft.com/office/drawing/2014/main" id="{FAADA4DF-44F5-4583-8E35-3264ECF28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320791"/>
            <a:ext cx="2903452" cy="4358076"/>
          </a:xfrm>
          <a:prstGeom prst="rect">
            <a:avLst/>
          </a:prstGeom>
        </p:spPr>
      </p:pic>
      <p:pic>
        <p:nvPicPr>
          <p:cNvPr id="8" name="Picture 7">
            <a:extLst>
              <a:ext uri="{FF2B5EF4-FFF2-40B4-BE49-F238E27FC236}">
                <a16:creationId xmlns:a16="http://schemas.microsoft.com/office/drawing/2014/main" id="{A11B5926-01C4-4F65-AACE-805903244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582" y="2493073"/>
            <a:ext cx="4087866" cy="2914064"/>
          </a:xfrm>
          <a:prstGeom prst="rect">
            <a:avLst/>
          </a:prstGeom>
          <a:ln>
            <a:solidFill>
              <a:schemeClr val="accent1">
                <a:shade val="50000"/>
              </a:schemeClr>
            </a:solidFill>
          </a:ln>
        </p:spPr>
      </p:pic>
      <p:sp>
        <p:nvSpPr>
          <p:cNvPr id="10" name="TextBox 9">
            <a:extLst>
              <a:ext uri="{FF2B5EF4-FFF2-40B4-BE49-F238E27FC236}">
                <a16:creationId xmlns:a16="http://schemas.microsoft.com/office/drawing/2014/main" id="{791755B9-35A0-44EC-8CA1-B7647A4682AD}"/>
              </a:ext>
            </a:extLst>
          </p:cNvPr>
          <p:cNvSpPr txBox="1"/>
          <p:nvPr/>
        </p:nvSpPr>
        <p:spPr>
          <a:xfrm>
            <a:off x="5364088" y="5542038"/>
            <a:ext cx="2180405" cy="261610"/>
          </a:xfrm>
          <a:prstGeom prst="rect">
            <a:avLst/>
          </a:prstGeom>
          <a:noFill/>
        </p:spPr>
        <p:txBody>
          <a:bodyPr wrap="none" rtlCol="0">
            <a:spAutoFit/>
          </a:bodyPr>
          <a:lstStyle/>
          <a:p>
            <a:r>
              <a:rPr lang="en-US" sz="1100" dirty="0"/>
              <a:t>Fig. Model architecture Diagram</a:t>
            </a:r>
            <a:endParaRPr lang="en-IN" dirty="0"/>
          </a:p>
        </p:txBody>
      </p:sp>
    </p:spTree>
    <p:extLst>
      <p:ext uri="{BB962C8B-B14F-4D97-AF65-F5344CB8AC3E}">
        <p14:creationId xmlns:p14="http://schemas.microsoft.com/office/powerpoint/2010/main" val="129741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3672408" cy="362304"/>
          </a:xfrm>
        </p:spPr>
        <p:txBody>
          <a:bodyPr>
            <a:noAutofit/>
          </a:bodyPr>
          <a:lstStyle/>
          <a:p>
            <a:r>
              <a:rPr lang="en-IN" sz="2400" b="1" dirty="0">
                <a:solidFill>
                  <a:srgbClr val="FF0000"/>
                </a:solidFill>
              </a:rPr>
              <a:t>A. What is Pneumonia?</a:t>
            </a:r>
          </a:p>
        </p:txBody>
      </p:sp>
      <p:sp>
        <p:nvSpPr>
          <p:cNvPr id="4" name="TextBox 3"/>
          <p:cNvSpPr txBox="1"/>
          <p:nvPr/>
        </p:nvSpPr>
        <p:spPr>
          <a:xfrm>
            <a:off x="539552" y="980728"/>
            <a:ext cx="7344816" cy="1077218"/>
          </a:xfrm>
          <a:prstGeom prst="rect">
            <a:avLst/>
          </a:prstGeom>
          <a:noFill/>
        </p:spPr>
        <p:txBody>
          <a:bodyPr wrap="square" rtlCol="0">
            <a:spAutoFit/>
          </a:bodyPr>
          <a:lstStyle/>
          <a:p>
            <a:pPr marL="285750" indent="-285750">
              <a:buFont typeface="Arial" pitchFamily="34" charset="0"/>
              <a:buChar char="•"/>
            </a:pPr>
            <a:r>
              <a:rPr lang="en-US" sz="1600" dirty="0"/>
              <a:t>Pneumonia is an infection in one or both lungs. Bacteria, viruses, and fungi cause it. </a:t>
            </a:r>
          </a:p>
          <a:p>
            <a:pPr marL="285750" indent="-285750">
              <a:buFont typeface="Arial" pitchFamily="34" charset="0"/>
              <a:buChar char="•"/>
            </a:pPr>
            <a:r>
              <a:rPr lang="en-US" sz="1600" dirty="0"/>
              <a:t>The infection causes inflammation in the air sacs in your lungs, which are called alveoli. </a:t>
            </a:r>
            <a:endParaRPr lang="en-IN" sz="1600"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36" t="5136" r="4509"/>
          <a:stretch/>
        </p:blipFill>
        <p:spPr bwMode="auto">
          <a:xfrm>
            <a:off x="151763" y="3061824"/>
            <a:ext cx="3443844" cy="23252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4377735"/>
            <a:ext cx="4032448" cy="24297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1844824"/>
            <a:ext cx="4032448" cy="24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3779912" y="3933056"/>
            <a:ext cx="576064" cy="4446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2732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sp>
        <p:nvSpPr>
          <p:cNvPr id="5" name="Rectangle 4"/>
          <p:cNvSpPr/>
          <p:nvPr/>
        </p:nvSpPr>
        <p:spPr>
          <a:xfrm>
            <a:off x="759562" y="1115452"/>
            <a:ext cx="5756654" cy="369332"/>
          </a:xfrm>
          <a:prstGeom prst="rect">
            <a:avLst/>
          </a:prstGeom>
        </p:spPr>
        <p:txBody>
          <a:bodyPr wrap="square">
            <a:spAutoFit/>
          </a:bodyPr>
          <a:lstStyle/>
          <a:p>
            <a:r>
              <a:rPr lang="en-IN" dirty="0"/>
              <a:t>Fine-tuning and model customization to dataset:</a:t>
            </a:r>
          </a:p>
        </p:txBody>
      </p:sp>
      <p:pic>
        <p:nvPicPr>
          <p:cNvPr id="6" name="Picture 5"/>
          <p:cNvPicPr/>
          <p:nvPr/>
        </p:nvPicPr>
        <p:blipFill rotWithShape="1">
          <a:blip r:embed="rId2">
            <a:extLst>
              <a:ext uri="{28A0092B-C50C-407E-A947-70E740481C1C}">
                <a14:useLocalDpi xmlns:a14="http://schemas.microsoft.com/office/drawing/2010/main" val="0"/>
              </a:ext>
            </a:extLst>
          </a:blip>
          <a:srcRect r="17987" b="10491"/>
          <a:stretch/>
        </p:blipFill>
        <p:spPr bwMode="auto">
          <a:xfrm>
            <a:off x="891810" y="1484784"/>
            <a:ext cx="6624736" cy="4420757"/>
          </a:xfrm>
          <a:prstGeom prst="rect">
            <a:avLst/>
          </a:prstGeom>
          <a:noFill/>
          <a:ln w="9525">
            <a:solidFill>
              <a:srgbClr val="FF0000"/>
            </a:solidFill>
            <a:miter lim="800000"/>
            <a:headEnd/>
            <a:tailEnd/>
          </a:ln>
          <a:effectLst/>
        </p:spPr>
      </p:pic>
      <p:sp>
        <p:nvSpPr>
          <p:cNvPr id="7" name="Rectangle 6"/>
          <p:cNvSpPr/>
          <p:nvPr/>
        </p:nvSpPr>
        <p:spPr>
          <a:xfrm>
            <a:off x="467544" y="755412"/>
            <a:ext cx="1944216" cy="369332"/>
          </a:xfrm>
          <a:prstGeom prst="rect">
            <a:avLst/>
          </a:prstGeom>
        </p:spPr>
        <p:txBody>
          <a:bodyPr wrap="square">
            <a:spAutoFit/>
          </a:bodyPr>
          <a:lstStyle/>
          <a:p>
            <a:pPr marL="285750" indent="-285750">
              <a:buFont typeface="Arial" pitchFamily="34" charset="0"/>
              <a:buChar char="•"/>
            </a:pPr>
            <a:r>
              <a:rPr lang="en-IN" b="1" u="sng" dirty="0">
                <a:solidFill>
                  <a:schemeClr val="accent1"/>
                </a:solidFill>
              </a:rPr>
              <a:t>Mobilenet</a:t>
            </a:r>
          </a:p>
        </p:txBody>
      </p:sp>
    </p:spTree>
    <p:extLst>
      <p:ext uri="{BB962C8B-B14F-4D97-AF65-F5344CB8AC3E}">
        <p14:creationId xmlns:p14="http://schemas.microsoft.com/office/powerpoint/2010/main" val="269112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836712"/>
            <a:ext cx="7632848" cy="1200329"/>
          </a:xfrm>
          <a:prstGeom prst="rect">
            <a:avLst/>
          </a:prstGeom>
        </p:spPr>
        <p:txBody>
          <a:bodyPr wrap="square">
            <a:spAutoFit/>
          </a:bodyPr>
          <a:lstStyle/>
          <a:p>
            <a:pPr marL="285750" indent="-285750">
              <a:buFont typeface="Wingdings" pitchFamily="2" charset="2"/>
              <a:buChar char="Ø"/>
            </a:pPr>
            <a:r>
              <a:rPr lang="en-IN" dirty="0"/>
              <a:t>The above layers were added before the mobilenet model,</a:t>
            </a:r>
          </a:p>
          <a:p>
            <a:pPr marL="285750" indent="-285750">
              <a:buFont typeface="Wingdings" pitchFamily="2" charset="2"/>
              <a:buChar char="Ø"/>
            </a:pPr>
            <a:r>
              <a:rPr lang="en-IN" dirty="0"/>
              <a:t>To facilitate import of images directly from the dicom files(grey scale) the above layers are added, </a:t>
            </a:r>
          </a:p>
          <a:p>
            <a:pPr marL="285750" indent="-285750">
              <a:buFont typeface="Wingdings" pitchFamily="2" charset="2"/>
              <a:buChar char="Ø"/>
            </a:pPr>
            <a:r>
              <a:rPr lang="en-IN" dirty="0"/>
              <a:t>The following layers are added to the mobilenet mode output.</a:t>
            </a:r>
          </a:p>
        </p:txBody>
      </p:sp>
      <p:sp>
        <p:nvSpPr>
          <p:cNvPr id="5" name="Rectangle 4"/>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pic>
        <p:nvPicPr>
          <p:cNvPr id="6" name="Picture 5"/>
          <p:cNvPicPr/>
          <p:nvPr/>
        </p:nvPicPr>
        <p:blipFill rotWithShape="1">
          <a:blip r:embed="rId2">
            <a:extLst>
              <a:ext uri="{28A0092B-C50C-407E-A947-70E740481C1C}">
                <a14:useLocalDpi xmlns:a14="http://schemas.microsoft.com/office/drawing/2010/main" val="0"/>
              </a:ext>
            </a:extLst>
          </a:blip>
          <a:srcRect l="5764"/>
          <a:stretch/>
        </p:blipFill>
        <p:spPr bwMode="auto">
          <a:xfrm>
            <a:off x="997525" y="2181057"/>
            <a:ext cx="6310777" cy="2800350"/>
          </a:xfrm>
          <a:prstGeom prst="rect">
            <a:avLst/>
          </a:prstGeom>
          <a:noFill/>
          <a:ln w="9525">
            <a:solidFill>
              <a:srgbClr val="FF0000"/>
            </a:solidFill>
            <a:miter lim="800000"/>
            <a:headEnd/>
            <a:tailEnd/>
          </a:ln>
          <a:effectLst/>
        </p:spPr>
      </p:pic>
      <p:sp>
        <p:nvSpPr>
          <p:cNvPr id="7" name="Rectangle 6"/>
          <p:cNvSpPr/>
          <p:nvPr/>
        </p:nvSpPr>
        <p:spPr>
          <a:xfrm>
            <a:off x="683568" y="5169966"/>
            <a:ext cx="7560840" cy="923330"/>
          </a:xfrm>
          <a:prstGeom prst="rect">
            <a:avLst/>
          </a:prstGeom>
        </p:spPr>
        <p:txBody>
          <a:bodyPr wrap="square">
            <a:spAutoFit/>
          </a:bodyPr>
          <a:lstStyle/>
          <a:p>
            <a:pPr marL="285750" indent="-285750">
              <a:buFont typeface="Wingdings" pitchFamily="2" charset="2"/>
              <a:buChar char="Ø"/>
            </a:pPr>
            <a:r>
              <a:rPr lang="en-IN" dirty="0"/>
              <a:t>Post the model, since the model was created with include top = False,</a:t>
            </a:r>
          </a:p>
          <a:p>
            <a:pPr marL="285750" indent="-285750">
              <a:buFont typeface="Wingdings" pitchFamily="2" charset="2"/>
              <a:buChar char="Ø"/>
            </a:pPr>
            <a:r>
              <a:rPr lang="en-IN" dirty="0"/>
              <a:t>The convolutional layers are added to go about predicting bounding boxes and class with the same model. The layers are as shown above.</a:t>
            </a:r>
          </a:p>
        </p:txBody>
      </p:sp>
    </p:spTree>
    <p:extLst>
      <p:ext uri="{BB962C8B-B14F-4D97-AF65-F5344CB8AC3E}">
        <p14:creationId xmlns:p14="http://schemas.microsoft.com/office/powerpoint/2010/main" val="1509216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2"/>
            <a:ext cx="4943475" cy="3533775"/>
          </a:xfrm>
          <a:prstGeom prst="rect">
            <a:avLst/>
          </a:prstGeom>
          <a:noFill/>
          <a:ln>
            <a:noFill/>
          </a:ln>
        </p:spPr>
      </p:pic>
      <p:sp>
        <p:nvSpPr>
          <p:cNvPr id="6" name="Rectangle 5"/>
          <p:cNvSpPr/>
          <p:nvPr/>
        </p:nvSpPr>
        <p:spPr>
          <a:xfrm>
            <a:off x="1115616" y="830987"/>
            <a:ext cx="728084" cy="369332"/>
          </a:xfrm>
          <a:prstGeom prst="rect">
            <a:avLst/>
          </a:prstGeom>
        </p:spPr>
        <p:txBody>
          <a:bodyPr wrap="none">
            <a:spAutoFit/>
          </a:bodyPr>
          <a:lstStyle/>
          <a:p>
            <a:r>
              <a:rPr lang="en-IN" b="1" u="sng" dirty="0"/>
              <a:t>MSE:</a:t>
            </a:r>
            <a:endParaRPr lang="en-IN" dirty="0"/>
          </a:p>
        </p:txBody>
      </p:sp>
      <p:sp>
        <p:nvSpPr>
          <p:cNvPr id="7" name="Rectangle 6"/>
          <p:cNvSpPr/>
          <p:nvPr/>
        </p:nvSpPr>
        <p:spPr>
          <a:xfrm>
            <a:off x="711866" y="4712511"/>
            <a:ext cx="7704856" cy="1200329"/>
          </a:xfrm>
          <a:prstGeom prst="rect">
            <a:avLst/>
          </a:prstGeom>
        </p:spPr>
        <p:txBody>
          <a:bodyPr wrap="square">
            <a:spAutoFit/>
          </a:bodyPr>
          <a:lstStyle/>
          <a:p>
            <a:pPr marL="285750" indent="-285750">
              <a:buFont typeface="Wingdings" pitchFamily="2" charset="2"/>
              <a:buChar char="Ø"/>
            </a:pPr>
            <a:r>
              <a:rPr lang="en-IN" dirty="0"/>
              <a:t>Model has not been able to learn much and has a high validation loss and is not good. </a:t>
            </a:r>
          </a:p>
          <a:p>
            <a:pPr marL="285750" indent="-285750">
              <a:buFont typeface="Wingdings" pitchFamily="2" charset="2"/>
              <a:buChar char="Ø"/>
            </a:pPr>
            <a:r>
              <a:rPr lang="en-IN" dirty="0"/>
              <a:t>Verification and examination of the model is in progress to improve results.</a:t>
            </a:r>
          </a:p>
        </p:txBody>
      </p:sp>
    </p:spTree>
    <p:extLst>
      <p:ext uri="{BB962C8B-B14F-4D97-AF65-F5344CB8AC3E}">
        <p14:creationId xmlns:p14="http://schemas.microsoft.com/office/powerpoint/2010/main" val="240808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3568" y="831473"/>
            <a:ext cx="3045257" cy="369332"/>
          </a:xfrm>
          <a:prstGeom prst="rect">
            <a:avLst/>
          </a:prstGeom>
        </p:spPr>
        <p:txBody>
          <a:bodyPr wrap="none">
            <a:spAutoFit/>
          </a:bodyPr>
          <a:lstStyle/>
          <a:p>
            <a:r>
              <a:rPr lang="en-IN" b="1" u="sng" dirty="0"/>
              <a:t>BINARY CROSS ENTROPY:</a:t>
            </a:r>
          </a:p>
        </p:txBody>
      </p:sp>
      <p:sp>
        <p:nvSpPr>
          <p:cNvPr id="5" name="Rectangle 4"/>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00805"/>
            <a:ext cx="4981575" cy="3533775"/>
          </a:xfrm>
          <a:prstGeom prst="rect">
            <a:avLst/>
          </a:prstGeom>
          <a:noFill/>
          <a:ln>
            <a:noFill/>
          </a:ln>
        </p:spPr>
      </p:pic>
      <p:sp>
        <p:nvSpPr>
          <p:cNvPr id="7" name="Rectangle 6"/>
          <p:cNvSpPr/>
          <p:nvPr/>
        </p:nvSpPr>
        <p:spPr>
          <a:xfrm>
            <a:off x="671666" y="4942909"/>
            <a:ext cx="8148806" cy="646331"/>
          </a:xfrm>
          <a:prstGeom prst="rect">
            <a:avLst/>
          </a:prstGeom>
        </p:spPr>
        <p:txBody>
          <a:bodyPr wrap="square">
            <a:spAutoFit/>
          </a:bodyPr>
          <a:lstStyle/>
          <a:p>
            <a:pPr marL="285750" indent="-285750">
              <a:buFont typeface="Wingdings" pitchFamily="2" charset="2"/>
              <a:buChar char="Ø"/>
            </a:pPr>
            <a:r>
              <a:rPr lang="en-IN" dirty="0"/>
              <a:t>MODEL HAS BEEN TRAINED WITH ALL TARGETS 1. So, this is as expected, that the validation loss is quite constant.</a:t>
            </a:r>
          </a:p>
        </p:txBody>
      </p:sp>
    </p:spTree>
    <p:extLst>
      <p:ext uri="{BB962C8B-B14F-4D97-AF65-F5344CB8AC3E}">
        <p14:creationId xmlns:p14="http://schemas.microsoft.com/office/powerpoint/2010/main" val="2211633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825592"/>
            <a:ext cx="4162230" cy="400110"/>
          </a:xfrm>
          <a:prstGeom prst="rect">
            <a:avLst/>
          </a:prstGeom>
        </p:spPr>
        <p:txBody>
          <a:bodyPr wrap="none">
            <a:spAutoFit/>
          </a:bodyPr>
          <a:lstStyle/>
          <a:p>
            <a:pPr marL="285750" indent="-285750">
              <a:buFont typeface="Arial" pitchFamily="34" charset="0"/>
              <a:buChar char="•"/>
            </a:pPr>
            <a:r>
              <a:rPr lang="en-IN" sz="2000" b="1" u="sng" dirty="0">
                <a:solidFill>
                  <a:schemeClr val="accent1"/>
                </a:solidFill>
              </a:rPr>
              <a:t>Yolo for lung opacity detection</a:t>
            </a:r>
            <a:endParaRPr lang="en-IN" sz="2000" u="sng" dirty="0">
              <a:solidFill>
                <a:schemeClr val="accent1"/>
              </a:solidFill>
            </a:endParaRPr>
          </a:p>
        </p:txBody>
      </p:sp>
      <p:sp>
        <p:nvSpPr>
          <p:cNvPr id="5" name="Rectangle 4"/>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sp>
        <p:nvSpPr>
          <p:cNvPr id="6" name="Rectangle 5"/>
          <p:cNvSpPr/>
          <p:nvPr/>
        </p:nvSpPr>
        <p:spPr>
          <a:xfrm>
            <a:off x="611560" y="1325667"/>
            <a:ext cx="7344816" cy="2031325"/>
          </a:xfrm>
          <a:prstGeom prst="rect">
            <a:avLst/>
          </a:prstGeom>
        </p:spPr>
        <p:txBody>
          <a:bodyPr wrap="square">
            <a:spAutoFit/>
          </a:bodyPr>
          <a:lstStyle/>
          <a:p>
            <a:pPr marL="285750" indent="-285750">
              <a:buFont typeface="Wingdings" pitchFamily="2" charset="2"/>
              <a:buChar char="Ø"/>
            </a:pPr>
            <a:r>
              <a:rPr lang="en-IN" dirty="0"/>
              <a:t>We attempt to predict lung opacities in X-ray images using the YOLO network, on a dataset provided by the RSNA. </a:t>
            </a:r>
          </a:p>
          <a:p>
            <a:pPr marL="285750" indent="-285750">
              <a:buFont typeface="Wingdings" pitchFamily="2" charset="2"/>
              <a:buChar char="Ø"/>
            </a:pPr>
            <a:r>
              <a:rPr lang="en-IN" dirty="0"/>
              <a:t>The link to the dataset can be found [here](https://www.kaggle.com/c/rsna-pneumonia-detection-challenge/data). </a:t>
            </a:r>
          </a:p>
          <a:p>
            <a:pPr marL="285750" indent="-285750">
              <a:buFont typeface="Wingdings" pitchFamily="2" charset="2"/>
              <a:buChar char="Ø"/>
            </a:pPr>
            <a:r>
              <a:rPr lang="en-IN" dirty="0"/>
              <a:t>A description of the dataset, and details of the Exploratory data analysis can be found on the EDA file.</a:t>
            </a:r>
          </a:p>
        </p:txBody>
      </p:sp>
      <p:sp>
        <p:nvSpPr>
          <p:cNvPr id="7" name="Rectangle 6"/>
          <p:cNvSpPr/>
          <p:nvPr/>
        </p:nvSpPr>
        <p:spPr>
          <a:xfrm>
            <a:off x="635310" y="4210560"/>
            <a:ext cx="7704856" cy="1200329"/>
          </a:xfrm>
          <a:prstGeom prst="rect">
            <a:avLst/>
          </a:prstGeom>
        </p:spPr>
        <p:txBody>
          <a:bodyPr wrap="square">
            <a:spAutoFit/>
          </a:bodyPr>
          <a:lstStyle/>
          <a:p>
            <a:pPr marL="285750" indent="-285750">
              <a:buFont typeface="Wingdings" pitchFamily="2" charset="2"/>
              <a:buChar char="Ø"/>
            </a:pPr>
            <a:r>
              <a:rPr lang="en-IN" dirty="0"/>
              <a:t>While predecessor of YOLO repurposed classifiers for detection, YOLO presented a completely new approach to object detection by framing object detection as a regression problem to spatially separated bounding boxes and associated class probabilities.</a:t>
            </a:r>
          </a:p>
        </p:txBody>
      </p:sp>
    </p:spTree>
    <p:extLst>
      <p:ext uri="{BB962C8B-B14F-4D97-AF65-F5344CB8AC3E}">
        <p14:creationId xmlns:p14="http://schemas.microsoft.com/office/powerpoint/2010/main" val="2373707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sp>
        <p:nvSpPr>
          <p:cNvPr id="6" name="Rectangle 5"/>
          <p:cNvSpPr/>
          <p:nvPr/>
        </p:nvSpPr>
        <p:spPr>
          <a:xfrm>
            <a:off x="595804" y="908720"/>
            <a:ext cx="6568484" cy="2308324"/>
          </a:xfrm>
          <a:prstGeom prst="rect">
            <a:avLst/>
          </a:prstGeom>
        </p:spPr>
        <p:txBody>
          <a:bodyPr wrap="square">
            <a:spAutoFit/>
          </a:bodyPr>
          <a:lstStyle/>
          <a:p>
            <a:pPr marL="285750" indent="-285750">
              <a:buFont typeface="Wingdings" pitchFamily="2" charset="2"/>
              <a:buChar char="Ø"/>
            </a:pPr>
            <a:r>
              <a:rPr lang="en-US" b="1" dirty="0"/>
              <a:t>We are choosing Yolo for the following reasons:</a:t>
            </a:r>
          </a:p>
          <a:p>
            <a:endParaRPr lang="en-US" b="1" dirty="0"/>
          </a:p>
          <a:p>
            <a:pPr marL="342900" indent="-342900">
              <a:buFont typeface="+mj-lt"/>
              <a:buAutoNum type="alphaLcPeriod"/>
            </a:pPr>
            <a:r>
              <a:rPr lang="en-US" dirty="0"/>
              <a:t>It is simple.</a:t>
            </a:r>
          </a:p>
          <a:p>
            <a:pPr marL="342900" indent="-342900">
              <a:buFont typeface="+mj-lt"/>
              <a:buAutoNum type="alphaLcPeriod"/>
            </a:pPr>
            <a:r>
              <a:rPr lang="en-US" dirty="0"/>
              <a:t>It is fast.</a:t>
            </a:r>
          </a:p>
          <a:p>
            <a:pPr marL="342900" indent="-342900">
              <a:buFont typeface="+mj-lt"/>
              <a:buAutoNum type="alphaLcPeriod"/>
            </a:pPr>
            <a:r>
              <a:rPr lang="en-US" dirty="0"/>
              <a:t>Yolo reasons globally when making predictions.</a:t>
            </a:r>
          </a:p>
          <a:p>
            <a:pPr marL="342900" indent="-342900">
              <a:buFont typeface="+mj-lt"/>
              <a:buAutoNum type="alphaLcPeriod"/>
            </a:pPr>
            <a:r>
              <a:rPr lang="en-US" dirty="0"/>
              <a:t>Yolo is very generalizable.</a:t>
            </a:r>
          </a:p>
          <a:p>
            <a:pPr marL="342900" indent="-342900">
              <a:buFont typeface="+mj-lt"/>
              <a:buAutoNum type="alphaLcPeriod"/>
            </a:pPr>
            <a:r>
              <a:rPr lang="en-US" dirty="0"/>
              <a:t>Requires comparatively cheaper computationally.</a:t>
            </a:r>
          </a:p>
          <a:p>
            <a:pPr marL="342900" indent="-342900">
              <a:buFont typeface="+mj-lt"/>
              <a:buAutoNum type="alphaLcPeriod"/>
            </a:pPr>
            <a:r>
              <a:rPr lang="en-US" dirty="0"/>
              <a:t>Specialized in detecting objects and drawing bounding boxes.</a:t>
            </a:r>
          </a:p>
        </p:txBody>
      </p:sp>
      <p:sp>
        <p:nvSpPr>
          <p:cNvPr id="7" name="Rectangle 6"/>
          <p:cNvSpPr/>
          <p:nvPr/>
        </p:nvSpPr>
        <p:spPr>
          <a:xfrm>
            <a:off x="866446" y="3621274"/>
            <a:ext cx="7305954" cy="1754326"/>
          </a:xfrm>
          <a:prstGeom prst="rect">
            <a:avLst/>
          </a:prstGeom>
        </p:spPr>
        <p:txBody>
          <a:bodyPr wrap="square">
            <a:spAutoFit/>
          </a:bodyPr>
          <a:lstStyle/>
          <a:p>
            <a:r>
              <a:rPr lang="en-US" b="1" u="sng" dirty="0"/>
              <a:t>Limitations:</a:t>
            </a:r>
          </a:p>
          <a:p>
            <a:pPr marL="342900" indent="-342900">
              <a:buFont typeface="+mj-lt"/>
              <a:buAutoNum type="alphaLcPeriod"/>
            </a:pPr>
            <a:r>
              <a:rPr lang="en-US" dirty="0"/>
              <a:t>Strong spatial constrains on bounding boxes.</a:t>
            </a:r>
          </a:p>
          <a:p>
            <a:pPr marL="342900" indent="-342900">
              <a:buFont typeface="+mj-lt"/>
              <a:buAutoNum type="alphaLcPeriod"/>
            </a:pPr>
            <a:r>
              <a:rPr lang="en-US" dirty="0"/>
              <a:t>Struggles to generalize to objects in new or unusual aspect ratios or combinations.</a:t>
            </a:r>
          </a:p>
          <a:p>
            <a:pPr marL="342900" indent="-342900">
              <a:buFont typeface="+mj-lt"/>
              <a:buAutoNum type="alphaLcPeriod"/>
            </a:pPr>
            <a:r>
              <a:rPr lang="en-US" dirty="0"/>
              <a:t>Struggles with small objects that appear in groups.</a:t>
            </a:r>
          </a:p>
          <a:p>
            <a:pPr marL="342900" indent="-342900">
              <a:buFont typeface="+mj-lt"/>
              <a:buAutoNum type="alphaLcPeriod"/>
            </a:pPr>
            <a:r>
              <a:rPr lang="en-US" dirty="0"/>
              <a:t>The main source of error is incorrect localization.</a:t>
            </a:r>
          </a:p>
        </p:txBody>
      </p:sp>
    </p:spTree>
    <p:extLst>
      <p:ext uri="{BB962C8B-B14F-4D97-AF65-F5344CB8AC3E}">
        <p14:creationId xmlns:p14="http://schemas.microsoft.com/office/powerpoint/2010/main" val="3178413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sp>
        <p:nvSpPr>
          <p:cNvPr id="5" name="Rectangle 4"/>
          <p:cNvSpPr/>
          <p:nvPr/>
        </p:nvSpPr>
        <p:spPr>
          <a:xfrm>
            <a:off x="471530" y="908720"/>
            <a:ext cx="8132918" cy="3139321"/>
          </a:xfrm>
          <a:prstGeom prst="rect">
            <a:avLst/>
          </a:prstGeom>
        </p:spPr>
        <p:txBody>
          <a:bodyPr wrap="square">
            <a:spAutoFit/>
          </a:bodyPr>
          <a:lstStyle/>
          <a:p>
            <a:pPr marL="285750" indent="-285750">
              <a:buFont typeface="Wingdings" pitchFamily="2" charset="2"/>
              <a:buChar char="Ø"/>
            </a:pPr>
            <a:r>
              <a:rPr lang="en-IN" b="1" u="sng" dirty="0"/>
              <a:t>Architecture</a:t>
            </a:r>
            <a:r>
              <a:rPr lang="en-IN" u="sng" dirty="0"/>
              <a:t>  </a:t>
            </a:r>
          </a:p>
          <a:p>
            <a:pPr marL="285750" indent="-285750">
              <a:buFont typeface="Wingdings" pitchFamily="2" charset="2"/>
              <a:buChar char="§"/>
            </a:pPr>
            <a:r>
              <a:rPr lang="en-IN" dirty="0"/>
              <a:t>The network consist of  24 Convolutional layers, followed by 2 fully connected layers. The inputs are an images of size ($224 \times 224$).</a:t>
            </a:r>
          </a:p>
          <a:p>
            <a:pPr marL="285750" indent="-285750">
              <a:buFont typeface="Wingdings" pitchFamily="2" charset="2"/>
              <a:buChar char="§"/>
            </a:pPr>
            <a:r>
              <a:rPr lang="en-IN" dirty="0"/>
              <a:t> Each bounding box consists of 5 predictions: x, y, w, h, and conﬁdence. </a:t>
            </a:r>
          </a:p>
          <a:p>
            <a:pPr marL="285750" indent="-285750">
              <a:buFont typeface="Wingdings" pitchFamily="2" charset="2"/>
              <a:buChar char="§"/>
            </a:pPr>
            <a:r>
              <a:rPr lang="en-IN" dirty="0"/>
              <a:t>The (</a:t>
            </a:r>
            <a:r>
              <a:rPr lang="en-IN" dirty="0" err="1"/>
              <a:t>x,y</a:t>
            </a:r>
            <a:r>
              <a:rPr lang="en-IN" dirty="0"/>
              <a:t>) coordinates represent the centre of the box relative to the bounds of the grid cell. </a:t>
            </a:r>
          </a:p>
          <a:p>
            <a:pPr marL="285750" indent="-285750">
              <a:buFont typeface="Wingdings" pitchFamily="2" charset="2"/>
              <a:buChar char="§"/>
            </a:pPr>
            <a:r>
              <a:rPr lang="en-IN" dirty="0"/>
              <a:t>The width and height are predicted relative to the whole image.</a:t>
            </a:r>
          </a:p>
          <a:p>
            <a:pPr marL="285750" indent="-285750">
              <a:buFont typeface="Wingdings" pitchFamily="2" charset="2"/>
              <a:buChar char="§"/>
            </a:pPr>
            <a:r>
              <a:rPr lang="en-IN" dirty="0"/>
              <a:t> Finally the conﬁdence prediction represents the IOU between the predicted box and any ground truth box. </a:t>
            </a:r>
          </a:p>
          <a:p>
            <a:pPr marL="285750" indent="-285750">
              <a:buFont typeface="Wingdings" pitchFamily="2" charset="2"/>
              <a:buChar char="§"/>
            </a:pPr>
            <a:r>
              <a:rPr lang="en-IN" dirty="0"/>
              <a:t>The ﬁnal output of our network is the ($7 \times 7 \times 30$) tensor of predictions.</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61484"/>
            <a:ext cx="5724525" cy="2419350"/>
          </a:xfrm>
          <a:prstGeom prst="rect">
            <a:avLst/>
          </a:prstGeom>
          <a:noFill/>
          <a:ln>
            <a:noFill/>
          </a:ln>
        </p:spPr>
      </p:pic>
    </p:spTree>
    <p:extLst>
      <p:ext uri="{BB962C8B-B14F-4D97-AF65-F5344CB8AC3E}">
        <p14:creationId xmlns:p14="http://schemas.microsoft.com/office/powerpoint/2010/main" val="2487178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755412"/>
            <a:ext cx="1944216" cy="369332"/>
          </a:xfrm>
          <a:prstGeom prst="rect">
            <a:avLst/>
          </a:prstGeom>
        </p:spPr>
        <p:txBody>
          <a:bodyPr wrap="square">
            <a:spAutoFit/>
          </a:bodyPr>
          <a:lstStyle/>
          <a:p>
            <a:pPr marL="285750" indent="-285750">
              <a:buFont typeface="Arial" pitchFamily="34" charset="0"/>
              <a:buChar char="•"/>
            </a:pPr>
            <a:r>
              <a:rPr lang="en-IN" b="1" u="sng" dirty="0">
                <a:solidFill>
                  <a:schemeClr val="accent1"/>
                </a:solidFill>
              </a:rPr>
              <a:t>YOLO</a:t>
            </a:r>
          </a:p>
        </p:txBody>
      </p:sp>
      <p:sp>
        <p:nvSpPr>
          <p:cNvPr id="5" name="Rectangle 4"/>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sp>
        <p:nvSpPr>
          <p:cNvPr id="6" name="Rectangle 5"/>
          <p:cNvSpPr/>
          <p:nvPr/>
        </p:nvSpPr>
        <p:spPr>
          <a:xfrm>
            <a:off x="755576" y="1124744"/>
            <a:ext cx="3956596" cy="369332"/>
          </a:xfrm>
          <a:prstGeom prst="rect">
            <a:avLst/>
          </a:prstGeom>
        </p:spPr>
        <p:txBody>
          <a:bodyPr wrap="none">
            <a:spAutoFit/>
          </a:bodyPr>
          <a:lstStyle/>
          <a:p>
            <a:pPr marL="285750" indent="-285750">
              <a:buFont typeface="Wingdings" pitchFamily="2" charset="2"/>
              <a:buChar char="Ø"/>
            </a:pPr>
            <a:r>
              <a:rPr lang="en-IN" b="1" u="sng" dirty="0"/>
              <a:t>Yolo Regression MSE loss graph;</a:t>
            </a:r>
            <a:endParaRPr lang="en-IN" dirty="0"/>
          </a:p>
        </p:txBody>
      </p:sp>
      <p:sp>
        <p:nvSpPr>
          <p:cNvPr id="7" name="Rectangle 1"/>
          <p:cNvSpPr>
            <a:spLocks noChangeArrowheads="1"/>
          </p:cNvSpPr>
          <p:nvPr/>
        </p:nvSpPr>
        <p:spPr bwMode="auto">
          <a:xfrm>
            <a:off x="1064142" y="1557318"/>
            <a:ext cx="4872167" cy="3693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dirty="0"/>
              <a:t>Least: </a:t>
            </a:r>
            <a:r>
              <a:rPr lang="en-US" dirty="0" err="1"/>
              <a:t>val_loss</a:t>
            </a:r>
            <a:r>
              <a:rPr lang="en-US" dirty="0"/>
              <a:t> = </a:t>
            </a:r>
            <a:r>
              <a:rPr lang="en-US" dirty="0" err="1"/>
              <a:t>mean_squared_error</a:t>
            </a:r>
            <a:r>
              <a:rPr lang="en-US" dirty="0"/>
              <a:t>: 673.1199 </a:t>
            </a:r>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1064142" y="2276872"/>
            <a:ext cx="5095875" cy="3533775"/>
          </a:xfrm>
          <a:prstGeom prst="rect">
            <a:avLst/>
          </a:prstGeom>
          <a:noFill/>
          <a:ln>
            <a:noFill/>
          </a:ln>
        </p:spPr>
      </p:pic>
    </p:spTree>
    <p:extLst>
      <p:ext uri="{BB962C8B-B14F-4D97-AF65-F5344CB8AC3E}">
        <p14:creationId xmlns:p14="http://schemas.microsoft.com/office/powerpoint/2010/main" val="3900535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2963" y="809891"/>
            <a:ext cx="4792787" cy="369332"/>
          </a:xfrm>
          <a:prstGeom prst="rect">
            <a:avLst/>
          </a:prstGeom>
        </p:spPr>
        <p:txBody>
          <a:bodyPr wrap="none">
            <a:spAutoFit/>
          </a:bodyPr>
          <a:lstStyle/>
          <a:p>
            <a:pPr marL="285750" indent="-285750">
              <a:buFont typeface="Wingdings" pitchFamily="2" charset="2"/>
              <a:buChar char="Ø"/>
            </a:pPr>
            <a:r>
              <a:rPr lang="en-IN" b="1" u="sng" dirty="0"/>
              <a:t>YOLO Binary Cross Entropy Loss Graph:</a:t>
            </a:r>
            <a:endParaRPr lang="en-IN"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060848"/>
            <a:ext cx="5133975" cy="3533775"/>
          </a:xfrm>
          <a:prstGeom prst="rect">
            <a:avLst/>
          </a:prstGeom>
          <a:noFill/>
          <a:ln>
            <a:noFill/>
          </a:ln>
        </p:spPr>
      </p:pic>
      <p:sp>
        <p:nvSpPr>
          <p:cNvPr id="6" name="Rectangle 5"/>
          <p:cNvSpPr/>
          <p:nvPr/>
        </p:nvSpPr>
        <p:spPr>
          <a:xfrm>
            <a:off x="1115616" y="1268759"/>
            <a:ext cx="7344819" cy="646331"/>
          </a:xfrm>
          <a:prstGeom prst="rect">
            <a:avLst/>
          </a:prstGeom>
        </p:spPr>
        <p:txBody>
          <a:bodyPr wrap="square">
            <a:spAutoFit/>
          </a:bodyPr>
          <a:lstStyle/>
          <a:p>
            <a:r>
              <a:rPr lang="en-IN" dirty="0"/>
              <a:t>The model was trained on only target 1 so this graph is as expected, having almost a very constant validation loss.</a:t>
            </a:r>
          </a:p>
        </p:txBody>
      </p:sp>
      <p:sp>
        <p:nvSpPr>
          <p:cNvPr id="7" name="Rectangle 6"/>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E.  </a:t>
            </a:r>
            <a:r>
              <a:rPr lang="en-US" sz="2200" b="1" dirty="0">
                <a:solidFill>
                  <a:srgbClr val="FF0000"/>
                </a:solidFill>
                <a:latin typeface="+mj-lt"/>
                <a:ea typeface="+mj-ea"/>
                <a:cs typeface="+mj-cs"/>
              </a:rPr>
              <a:t>Deciding Models and Model Building</a:t>
            </a:r>
          </a:p>
        </p:txBody>
      </p:sp>
    </p:spTree>
    <p:extLst>
      <p:ext uri="{BB962C8B-B14F-4D97-AF65-F5344CB8AC3E}">
        <p14:creationId xmlns:p14="http://schemas.microsoft.com/office/powerpoint/2010/main" val="2845264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5936" y="2522433"/>
            <a:ext cx="7984496" cy="1569660"/>
          </a:xfrm>
          <a:prstGeom prst="rect">
            <a:avLst/>
          </a:prstGeom>
        </p:spPr>
        <p:txBody>
          <a:bodyPr wrap="square">
            <a:spAutoFit/>
          </a:bodyPr>
          <a:lstStyle/>
          <a:p>
            <a:endParaRPr lang="en-IN" sz="1600" b="1" dirty="0"/>
          </a:p>
          <a:p>
            <a:pPr marL="285750" indent="-285750">
              <a:buFont typeface="Wingdings" pitchFamily="2" charset="2"/>
              <a:buChar char="§"/>
            </a:pPr>
            <a:r>
              <a:rPr lang="en-IN" sz="1600" b="1" dirty="0"/>
              <a:t>Yolo Model was created using the below script;</a:t>
            </a:r>
            <a:endParaRPr lang="en-IN" sz="1600" dirty="0"/>
          </a:p>
          <a:p>
            <a:r>
              <a:rPr lang="en-IN" sz="1600" u="sng" dirty="0">
                <a:hlinkClick r:id="rId2"/>
              </a:rPr>
              <a:t>https://raw.githubusercontent.com/experiencor/kerasyolo3/master/yolo3_one_file_to_detect_them_all.py</a:t>
            </a:r>
            <a:endParaRPr lang="en-IN" sz="1600" dirty="0"/>
          </a:p>
          <a:p>
            <a:pPr marL="285750" indent="-285750">
              <a:buFont typeface="Arial" pitchFamily="34" charset="0"/>
              <a:buChar char="•"/>
            </a:pPr>
            <a:r>
              <a:rPr lang="en-IN" sz="1600" dirty="0"/>
              <a:t>Weights were downloaded from the below link;</a:t>
            </a:r>
          </a:p>
          <a:p>
            <a:r>
              <a:rPr lang="en-IN" sz="1600" u="sng" dirty="0">
                <a:hlinkClick r:id="rId3"/>
              </a:rPr>
              <a:t>https://pjreddie.com/media/files/yolov3.weights</a:t>
            </a:r>
            <a:endParaRPr lang="en-IN" sz="1600" dirty="0"/>
          </a:p>
        </p:txBody>
      </p:sp>
      <p:sp>
        <p:nvSpPr>
          <p:cNvPr id="5" name="Rectangle 4"/>
          <p:cNvSpPr/>
          <p:nvPr/>
        </p:nvSpPr>
        <p:spPr>
          <a:xfrm>
            <a:off x="471530" y="44624"/>
            <a:ext cx="4820550" cy="430887"/>
          </a:xfrm>
          <a:prstGeom prst="rect">
            <a:avLst/>
          </a:prstGeom>
        </p:spPr>
        <p:txBody>
          <a:bodyPr vert="horz" lIns="0" rIns="0" bIns="0" anchor="b">
            <a:normAutofit/>
          </a:bodyPr>
          <a:lstStyle/>
          <a:p>
            <a:pPr>
              <a:spcBef>
                <a:spcPct val="0"/>
              </a:spcBef>
            </a:pPr>
            <a:r>
              <a:rPr lang="en-IN" sz="2200" b="1" dirty="0">
                <a:solidFill>
                  <a:srgbClr val="FF0000"/>
                </a:solidFill>
                <a:latin typeface="+mj-lt"/>
                <a:ea typeface="+mj-ea"/>
                <a:cs typeface="+mj-cs"/>
              </a:rPr>
              <a:t>F.  </a:t>
            </a:r>
            <a:r>
              <a:rPr lang="en-US" sz="2200" b="1" dirty="0">
                <a:solidFill>
                  <a:srgbClr val="FF0000"/>
                </a:solidFill>
                <a:latin typeface="+mj-lt"/>
                <a:ea typeface="+mj-ea"/>
                <a:cs typeface="+mj-cs"/>
              </a:rPr>
              <a:t>References</a:t>
            </a:r>
          </a:p>
        </p:txBody>
      </p:sp>
      <p:sp>
        <p:nvSpPr>
          <p:cNvPr id="7" name="Rectangle 6"/>
          <p:cNvSpPr/>
          <p:nvPr/>
        </p:nvSpPr>
        <p:spPr>
          <a:xfrm>
            <a:off x="467543" y="4121785"/>
            <a:ext cx="7992889" cy="1323439"/>
          </a:xfrm>
          <a:prstGeom prst="rect">
            <a:avLst/>
          </a:prstGeom>
        </p:spPr>
        <p:txBody>
          <a:bodyPr wrap="square">
            <a:spAutoFit/>
          </a:bodyPr>
          <a:lstStyle/>
          <a:p>
            <a:pPr marL="285750" indent="-285750">
              <a:buFont typeface="Wingdings" pitchFamily="2" charset="2"/>
              <a:buChar char="§"/>
            </a:pPr>
            <a:r>
              <a:rPr lang="en-IN" sz="1600" b="1" dirty="0"/>
              <a:t>Modelnet Model and weights:</a:t>
            </a:r>
            <a:endParaRPr lang="en-IN" sz="1600" dirty="0"/>
          </a:p>
          <a:p>
            <a:pPr marL="285750" indent="-285750">
              <a:buFont typeface="Courier New" pitchFamily="49" charset="0"/>
              <a:buChar char="o"/>
            </a:pPr>
            <a:r>
              <a:rPr lang="en-IN" sz="1600" dirty="0"/>
              <a:t>Model and weights have been taken from keras applications.</a:t>
            </a:r>
          </a:p>
          <a:p>
            <a:r>
              <a:rPr lang="en-IN" sz="1600" dirty="0">
                <a:hlinkClick r:id="rId4"/>
              </a:rPr>
              <a:t> </a:t>
            </a:r>
            <a:r>
              <a:rPr lang="en-IN" sz="1600" u="sng" dirty="0">
                <a:hlinkClick r:id="rId4"/>
              </a:rPr>
              <a:t>https://keras.io/api/applications/mobilenet/</a:t>
            </a:r>
            <a:endParaRPr lang="en-IN" sz="1600" dirty="0"/>
          </a:p>
          <a:p>
            <a:r>
              <a:rPr lang="en-IN" sz="1600" dirty="0"/>
              <a:t>weights;</a:t>
            </a:r>
          </a:p>
          <a:p>
            <a:pPr marL="285750" indent="-285750">
              <a:buFont typeface="Courier New" pitchFamily="49" charset="0"/>
              <a:buChar char="o"/>
            </a:pPr>
            <a:r>
              <a:rPr lang="en-IN" sz="1600" dirty="0"/>
              <a:t>imagenet. Model was trained with imagenet weights from the same above keras link.</a:t>
            </a:r>
          </a:p>
        </p:txBody>
      </p:sp>
      <p:sp>
        <p:nvSpPr>
          <p:cNvPr id="9" name="Rectangle 8"/>
          <p:cNvSpPr/>
          <p:nvPr/>
        </p:nvSpPr>
        <p:spPr>
          <a:xfrm>
            <a:off x="467544" y="862001"/>
            <a:ext cx="7920880" cy="2062103"/>
          </a:xfrm>
          <a:prstGeom prst="rect">
            <a:avLst/>
          </a:prstGeom>
        </p:spPr>
        <p:txBody>
          <a:bodyPr wrap="square">
            <a:spAutoFit/>
          </a:bodyPr>
          <a:lstStyle/>
          <a:p>
            <a:pPr marL="285750" indent="-285750">
              <a:buFont typeface="Wingdings" pitchFamily="2" charset="2"/>
              <a:buChar char="Ø"/>
            </a:pPr>
            <a:r>
              <a:rPr lang="en-IN" sz="1600" b="1" u="sng" dirty="0"/>
              <a:t>Pneumonia Information</a:t>
            </a:r>
          </a:p>
          <a:p>
            <a:pPr marL="285750" indent="-285750">
              <a:buFont typeface="Wingdings" pitchFamily="2" charset="2"/>
              <a:buChar char="§"/>
            </a:pPr>
            <a:r>
              <a:rPr lang="en-IN" sz="1600" dirty="0">
                <a:solidFill>
                  <a:schemeClr val="tx1">
                    <a:lumMod val="85000"/>
                    <a:lumOff val="15000"/>
                  </a:schemeClr>
                </a:solidFill>
                <a:hlinkClick r:id="rId5"/>
              </a:rPr>
              <a:t>     https://radiologypics.com/2013/01/19/pneumonia/</a:t>
            </a:r>
            <a:endParaRPr lang="en-IN" sz="1600" dirty="0">
              <a:solidFill>
                <a:schemeClr val="tx1">
                  <a:lumMod val="85000"/>
                  <a:lumOff val="15000"/>
                </a:schemeClr>
              </a:solidFill>
            </a:endParaRPr>
          </a:p>
          <a:p>
            <a:r>
              <a:rPr lang="en-IN" sz="1600" dirty="0">
                <a:hlinkClick r:id="rId6"/>
              </a:rPr>
              <a:t>http://www.medicalexhibits.com/details.php?return=exhibits&amp;exhibit=09016_07X</a:t>
            </a:r>
            <a:endParaRPr lang="en-IN" sz="1600" dirty="0"/>
          </a:p>
          <a:p>
            <a:pPr marL="285750" indent="-285750">
              <a:buFont typeface="Wingdings" pitchFamily="2" charset="2"/>
              <a:buChar char="§"/>
            </a:pPr>
            <a:r>
              <a:rPr lang="en-IN" sz="1600" dirty="0">
                <a:hlinkClick r:id="rId7"/>
              </a:rPr>
              <a:t>https://www.researchgate.net/figure/Chest-x-ray-A-A-posterior-anterior-view-shows-opacity-of-left-hemithorax-absent_fig3_323500585</a:t>
            </a:r>
            <a:endParaRPr lang="en-IN" sz="1600" dirty="0"/>
          </a:p>
          <a:p>
            <a:pPr marL="285750" indent="-285750">
              <a:buFont typeface="Wingdings" pitchFamily="2" charset="2"/>
              <a:buChar char="Ø"/>
            </a:pPr>
            <a:r>
              <a:rPr lang="en-IN" sz="1600" b="1" dirty="0"/>
              <a:t>ViewPosition Information</a:t>
            </a:r>
          </a:p>
          <a:p>
            <a:pPr marL="285750" indent="-285750">
              <a:buFont typeface="Wingdings" pitchFamily="2" charset="2"/>
              <a:buChar char="§"/>
            </a:pPr>
            <a:r>
              <a:rPr lang="en-IN" sz="1600" dirty="0">
                <a:hlinkClick r:id="rId8"/>
              </a:rPr>
              <a:t>https://www.slideshare.net/feezone/chest-x-ray-fundamentals-77593527</a:t>
            </a:r>
            <a:endParaRPr lang="en-IN" sz="1600" dirty="0">
              <a:solidFill>
                <a:schemeClr val="tx1">
                  <a:lumMod val="85000"/>
                  <a:lumOff val="15000"/>
                </a:schemeClr>
              </a:solidFill>
            </a:endParaRPr>
          </a:p>
          <a:p>
            <a:endParaRPr lang="en-IN" sz="1600" dirty="0">
              <a:solidFill>
                <a:schemeClr val="tx1">
                  <a:lumMod val="85000"/>
                  <a:lumOff val="15000"/>
                </a:schemeClr>
              </a:solidFill>
            </a:endParaRPr>
          </a:p>
        </p:txBody>
      </p:sp>
    </p:spTree>
    <p:extLst>
      <p:ext uri="{BB962C8B-B14F-4D97-AF65-F5344CB8AC3E}">
        <p14:creationId xmlns:p14="http://schemas.microsoft.com/office/powerpoint/2010/main" val="1298862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313" y="44624"/>
            <a:ext cx="1944216" cy="434312"/>
          </a:xfrm>
        </p:spPr>
        <p:txBody>
          <a:bodyPr>
            <a:normAutofit/>
          </a:bodyPr>
          <a:lstStyle/>
          <a:p>
            <a:r>
              <a:rPr lang="en-IN" sz="2400" b="1" dirty="0">
                <a:solidFill>
                  <a:srgbClr val="FF0000"/>
                </a:solidFill>
              </a:rPr>
              <a:t>CXR Visibility</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2189396"/>
            <a:ext cx="2781219" cy="266001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38178" y="980728"/>
            <a:ext cx="7678238" cy="1077218"/>
          </a:xfrm>
          <a:prstGeom prst="rect">
            <a:avLst/>
          </a:prstGeom>
        </p:spPr>
        <p:txBody>
          <a:bodyPr wrap="square">
            <a:spAutoFit/>
          </a:bodyPr>
          <a:lstStyle/>
          <a:p>
            <a:pPr marL="285750" indent="-285750">
              <a:buFont typeface="Arial" pitchFamily="34" charset="0"/>
              <a:buChar char="•"/>
            </a:pPr>
            <a:r>
              <a:rPr lang="en-US" sz="1600" dirty="0"/>
              <a:t>Tissues with sparse material, such as lungs which are full of air, do not absorb the X-rays and appear black in the image. </a:t>
            </a:r>
          </a:p>
          <a:p>
            <a:endParaRPr lang="en-US" sz="1600" dirty="0"/>
          </a:p>
          <a:p>
            <a:pPr marL="285750" indent="-285750">
              <a:buFont typeface="Arial" pitchFamily="34" charset="0"/>
              <a:buChar char="•"/>
            </a:pPr>
            <a:r>
              <a:rPr lang="en-US" sz="1600" dirty="0"/>
              <a:t>Dense tissues such as bones absorb X-rays and appear white in the image.</a:t>
            </a:r>
            <a:endParaRPr lang="en-IN" sz="1600" dirty="0"/>
          </a:p>
        </p:txBody>
      </p:sp>
      <p:sp>
        <p:nvSpPr>
          <p:cNvPr id="5" name="TextBox 4"/>
          <p:cNvSpPr txBox="1"/>
          <p:nvPr/>
        </p:nvSpPr>
        <p:spPr>
          <a:xfrm>
            <a:off x="1475656" y="4852716"/>
            <a:ext cx="1656184" cy="307777"/>
          </a:xfrm>
          <a:prstGeom prst="rect">
            <a:avLst/>
          </a:prstGeom>
          <a:noFill/>
        </p:spPr>
        <p:txBody>
          <a:bodyPr wrap="square" rtlCol="0">
            <a:spAutoFit/>
          </a:bodyPr>
          <a:lstStyle/>
          <a:p>
            <a:r>
              <a:rPr lang="en-IN" sz="1400" b="1" dirty="0"/>
              <a:t>Normal Image</a:t>
            </a:r>
          </a:p>
        </p:txBody>
      </p:sp>
      <p:sp>
        <p:nvSpPr>
          <p:cNvPr id="6" name="Rectangle 5"/>
          <p:cNvSpPr/>
          <p:nvPr/>
        </p:nvSpPr>
        <p:spPr>
          <a:xfrm>
            <a:off x="4139952" y="2944689"/>
            <a:ext cx="2664296" cy="830997"/>
          </a:xfrm>
          <a:prstGeom prst="rect">
            <a:avLst/>
          </a:prstGeom>
        </p:spPr>
        <p:txBody>
          <a:bodyPr wrap="square">
            <a:spAutoFit/>
          </a:bodyPr>
          <a:lstStyle/>
          <a:p>
            <a:pPr marL="285750" indent="-285750">
              <a:buFont typeface="Arial" pitchFamily="34" charset="0"/>
              <a:buChar char="•"/>
            </a:pPr>
            <a:r>
              <a:rPr lang="en-US" sz="1600" dirty="0"/>
              <a:t>Black = Air</a:t>
            </a:r>
          </a:p>
          <a:p>
            <a:pPr marL="285750" indent="-285750">
              <a:buFont typeface="Arial" pitchFamily="34" charset="0"/>
              <a:buChar char="•"/>
            </a:pPr>
            <a:r>
              <a:rPr lang="en-US" sz="1600" dirty="0"/>
              <a:t>White = Bone</a:t>
            </a:r>
          </a:p>
          <a:p>
            <a:pPr marL="285750" indent="-285750">
              <a:buFont typeface="Arial" pitchFamily="34" charset="0"/>
              <a:buChar char="•"/>
            </a:pPr>
            <a:r>
              <a:rPr lang="en-US" sz="1600" dirty="0"/>
              <a:t>Grey = Tissue or Fluid</a:t>
            </a:r>
          </a:p>
        </p:txBody>
      </p:sp>
    </p:spTree>
    <p:extLst>
      <p:ext uri="{BB962C8B-B14F-4D97-AF65-F5344CB8AC3E}">
        <p14:creationId xmlns:p14="http://schemas.microsoft.com/office/powerpoint/2010/main" val="2850474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79711" y="2780928"/>
            <a:ext cx="4317207" cy="1015663"/>
          </a:xfrm>
          <a:prstGeom prst="rect">
            <a:avLst/>
          </a:prstGeom>
          <a:ln/>
        </p:spPr>
        <p:style>
          <a:lnRef idx="1">
            <a:schemeClr val="accent5"/>
          </a:lnRef>
          <a:fillRef idx="3">
            <a:schemeClr val="accent5"/>
          </a:fillRef>
          <a:effectRef idx="2">
            <a:schemeClr val="accent5"/>
          </a:effectRef>
          <a:fontRef idx="minor">
            <a:schemeClr val="lt1"/>
          </a:fontRef>
        </p:style>
        <p:txBody>
          <a:bodyPr wrap="none" lIns="91440" tIns="45720" rIns="91440" bIns="45720">
            <a:spAutoFit/>
          </a:bodyPr>
          <a:lstStyle/>
          <a:p>
            <a:r>
              <a:rPr lang="en-IN" sz="6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lgerian" pitchFamily="82" charset="0"/>
              </a:rPr>
              <a:t>THANK YOU</a:t>
            </a:r>
          </a:p>
        </p:txBody>
      </p:sp>
    </p:spTree>
    <p:extLst>
      <p:ext uri="{BB962C8B-B14F-4D97-AF65-F5344CB8AC3E}">
        <p14:creationId xmlns:p14="http://schemas.microsoft.com/office/powerpoint/2010/main" val="137079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04313" y="44624"/>
            <a:ext cx="1944216" cy="434312"/>
          </a:xfrm>
        </p:spPr>
        <p:txBody>
          <a:bodyPr>
            <a:normAutofit/>
          </a:bodyPr>
          <a:lstStyle/>
          <a:p>
            <a:r>
              <a:rPr lang="en-IN" sz="2400" b="1" dirty="0">
                <a:solidFill>
                  <a:srgbClr val="FF0000"/>
                </a:solidFill>
              </a:rPr>
              <a:t>Lung Opacities</a:t>
            </a:r>
          </a:p>
        </p:txBody>
      </p:sp>
      <p:sp>
        <p:nvSpPr>
          <p:cNvPr id="6" name="TextBox 5"/>
          <p:cNvSpPr txBox="1"/>
          <p:nvPr/>
        </p:nvSpPr>
        <p:spPr>
          <a:xfrm>
            <a:off x="6180683" y="4834302"/>
            <a:ext cx="1368152" cy="307777"/>
          </a:xfrm>
          <a:prstGeom prst="rect">
            <a:avLst/>
          </a:prstGeom>
          <a:noFill/>
        </p:spPr>
        <p:txBody>
          <a:bodyPr wrap="square" rtlCol="0">
            <a:spAutoFit/>
          </a:bodyPr>
          <a:lstStyle/>
          <a:p>
            <a:r>
              <a:rPr lang="en-IN" sz="1400" b="1" dirty="0"/>
              <a:t>Lung Opacity</a:t>
            </a:r>
          </a:p>
        </p:txBody>
      </p:sp>
      <p:sp>
        <p:nvSpPr>
          <p:cNvPr id="4" name="Rectangle 3"/>
          <p:cNvSpPr/>
          <p:nvPr/>
        </p:nvSpPr>
        <p:spPr>
          <a:xfrm>
            <a:off x="648699" y="949370"/>
            <a:ext cx="7776864" cy="369332"/>
          </a:xfrm>
          <a:prstGeom prst="rect">
            <a:avLst/>
          </a:prstGeom>
        </p:spPr>
        <p:txBody>
          <a:bodyPr wrap="square">
            <a:spAutoFit/>
          </a:bodyPr>
          <a:lstStyle/>
          <a:p>
            <a:r>
              <a:rPr lang="en-US" dirty="0"/>
              <a:t>Pneumonia usually manifests as an area or areas of increased opacity on CXR.</a:t>
            </a:r>
            <a:endParaRPr lang="en-IN" dirty="0"/>
          </a:p>
        </p:txBody>
      </p:sp>
      <p:sp>
        <p:nvSpPr>
          <p:cNvPr id="7" name="Rectangle 6"/>
          <p:cNvSpPr/>
          <p:nvPr/>
        </p:nvSpPr>
        <p:spPr>
          <a:xfrm>
            <a:off x="755576" y="1412776"/>
            <a:ext cx="3675430" cy="369332"/>
          </a:xfrm>
          <a:prstGeom prst="rect">
            <a:avLst/>
          </a:prstGeom>
        </p:spPr>
        <p:txBody>
          <a:bodyPr wrap="none">
            <a:spAutoFit/>
          </a:bodyPr>
          <a:lstStyle/>
          <a:p>
            <a:r>
              <a:rPr lang="en-US" b="1" dirty="0"/>
              <a:t>Normal vs. Lung Opacity images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55653"/>
            <a:ext cx="2952328" cy="293069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475656" y="4852716"/>
            <a:ext cx="1656184" cy="307777"/>
          </a:xfrm>
          <a:prstGeom prst="rect">
            <a:avLst/>
          </a:prstGeom>
          <a:noFill/>
        </p:spPr>
        <p:txBody>
          <a:bodyPr wrap="square" rtlCol="0">
            <a:spAutoFit/>
          </a:bodyPr>
          <a:lstStyle/>
          <a:p>
            <a:r>
              <a:rPr lang="en-IN" sz="1400" b="1" dirty="0"/>
              <a:t>Normal Image</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973411"/>
            <a:ext cx="2871526" cy="2860891"/>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3202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638" y="1000473"/>
            <a:ext cx="4323562" cy="178045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860032" y="692696"/>
            <a:ext cx="1368152" cy="307777"/>
          </a:xfrm>
          <a:prstGeom prst="rect">
            <a:avLst/>
          </a:prstGeom>
          <a:noFill/>
        </p:spPr>
        <p:txBody>
          <a:bodyPr wrap="square" rtlCol="0">
            <a:spAutoFit/>
          </a:bodyPr>
          <a:lstStyle/>
          <a:p>
            <a:r>
              <a:rPr lang="en-IN" sz="1400" b="1" dirty="0"/>
              <a:t>Lung Opacity</a:t>
            </a:r>
          </a:p>
        </p:txBody>
      </p:sp>
      <p:sp>
        <p:nvSpPr>
          <p:cNvPr id="6" name="TextBox 5"/>
          <p:cNvSpPr txBox="1"/>
          <p:nvPr/>
        </p:nvSpPr>
        <p:spPr>
          <a:xfrm>
            <a:off x="2267744" y="692697"/>
            <a:ext cx="1656184" cy="307777"/>
          </a:xfrm>
          <a:prstGeom prst="rect">
            <a:avLst/>
          </a:prstGeom>
          <a:noFill/>
        </p:spPr>
        <p:txBody>
          <a:bodyPr wrap="square" rtlCol="0">
            <a:spAutoFit/>
          </a:bodyPr>
          <a:lstStyle/>
          <a:p>
            <a:r>
              <a:rPr lang="en-IN" sz="1400" b="1" dirty="0"/>
              <a:t>Normal Image</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1" y="2924944"/>
            <a:ext cx="4320479" cy="180017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304313" y="44624"/>
            <a:ext cx="1944216" cy="434312"/>
          </a:xfrm>
        </p:spPr>
        <p:txBody>
          <a:bodyPr>
            <a:normAutofit/>
          </a:bodyPr>
          <a:lstStyle/>
          <a:p>
            <a:r>
              <a:rPr lang="en-IN" sz="2400" b="1" dirty="0">
                <a:solidFill>
                  <a:srgbClr val="FF0000"/>
                </a:solidFill>
              </a:rPr>
              <a:t>Lung Opacities</a:t>
            </a:r>
          </a:p>
        </p:txBody>
      </p:sp>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227" y="4888151"/>
            <a:ext cx="4356973" cy="1781209"/>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777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74" y="44624"/>
            <a:ext cx="6624736" cy="415499"/>
          </a:xfrm>
          <a:prstGeom prst="rect">
            <a:avLst/>
          </a:prstGeom>
        </p:spPr>
        <p:txBody>
          <a:bodyPr vert="horz" lIns="0" rIns="0" bIns="0" anchor="b">
            <a:normAutofit/>
          </a:bodyPr>
          <a:lstStyle/>
          <a:p>
            <a:pPr>
              <a:spcBef>
                <a:spcPct val="0"/>
              </a:spcBef>
            </a:pPr>
            <a:r>
              <a:rPr lang="en-US" sz="2400" b="1" dirty="0">
                <a:solidFill>
                  <a:srgbClr val="FF0000"/>
                </a:solidFill>
                <a:latin typeface="+mj-lt"/>
                <a:ea typeface="+mj-ea"/>
                <a:cs typeface="+mj-cs"/>
              </a:rPr>
              <a:t>B. Opacities that are not related to Pneumonia</a:t>
            </a:r>
          </a:p>
        </p:txBody>
      </p:sp>
      <p:sp>
        <p:nvSpPr>
          <p:cNvPr id="5" name="Rectangle 4"/>
          <p:cNvSpPr/>
          <p:nvPr/>
        </p:nvSpPr>
        <p:spPr>
          <a:xfrm>
            <a:off x="535862" y="800270"/>
            <a:ext cx="2323136" cy="400110"/>
          </a:xfrm>
          <a:prstGeom prst="rect">
            <a:avLst/>
          </a:prstGeom>
        </p:spPr>
        <p:txBody>
          <a:bodyPr wrap="none">
            <a:spAutoFit/>
          </a:bodyPr>
          <a:lstStyle/>
          <a:p>
            <a:r>
              <a:rPr lang="en-IN" sz="2000" b="1" dirty="0"/>
              <a:t>1. </a:t>
            </a:r>
            <a:r>
              <a:rPr lang="en-IN" sz="2000" b="1" i="1" u="sng" dirty="0"/>
              <a:t>Pleural effusion</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245" y="1484784"/>
            <a:ext cx="2705100" cy="26955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52120" y="4286342"/>
            <a:ext cx="1587357" cy="307777"/>
          </a:xfrm>
          <a:prstGeom prst="rect">
            <a:avLst/>
          </a:prstGeom>
          <a:noFill/>
        </p:spPr>
        <p:txBody>
          <a:bodyPr wrap="square" rtlCol="0">
            <a:spAutoFit/>
          </a:bodyPr>
          <a:lstStyle/>
          <a:p>
            <a:r>
              <a:rPr lang="en-IN" sz="1400" b="1" dirty="0"/>
              <a:t>Pleural Effusion</a:t>
            </a:r>
          </a:p>
        </p:txBody>
      </p:sp>
      <p:sp>
        <p:nvSpPr>
          <p:cNvPr id="8" name="TextBox 7"/>
          <p:cNvSpPr txBox="1"/>
          <p:nvPr/>
        </p:nvSpPr>
        <p:spPr>
          <a:xfrm>
            <a:off x="1739181" y="4311510"/>
            <a:ext cx="1656184" cy="307777"/>
          </a:xfrm>
          <a:prstGeom prst="rect">
            <a:avLst/>
          </a:prstGeom>
          <a:noFill/>
        </p:spPr>
        <p:txBody>
          <a:bodyPr wrap="square" rtlCol="0">
            <a:spAutoFit/>
          </a:bodyPr>
          <a:lstStyle/>
          <a:p>
            <a:r>
              <a:rPr lang="en-IN" sz="1400" b="1" dirty="0"/>
              <a:t>Normal Image</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484784"/>
            <a:ext cx="2647950" cy="2667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81272" y="4869160"/>
            <a:ext cx="8251167" cy="1477328"/>
          </a:xfrm>
          <a:prstGeom prst="rect">
            <a:avLst/>
          </a:prstGeom>
        </p:spPr>
        <p:txBody>
          <a:bodyPr wrap="square">
            <a:spAutoFit/>
          </a:bodyPr>
          <a:lstStyle/>
          <a:p>
            <a:pPr marL="285750" indent="-285750">
              <a:buFont typeface="Arial" pitchFamily="34" charset="0"/>
              <a:buChar char="•"/>
            </a:pPr>
            <a:r>
              <a:rPr lang="en-US" dirty="0"/>
              <a:t>The lower part of the right lung of </a:t>
            </a:r>
            <a:r>
              <a:rPr lang="en-IN" b="1" dirty="0"/>
              <a:t>Pleural Effusion image </a:t>
            </a:r>
            <a:r>
              <a:rPr lang="en-US" dirty="0"/>
              <a:t>(the right lung is at the left side of the picture) is shorter than in a </a:t>
            </a:r>
            <a:r>
              <a:rPr lang="en-US" b="1" dirty="0"/>
              <a:t>Normal image</a:t>
            </a:r>
            <a:r>
              <a:rPr lang="en-US" dirty="0"/>
              <a:t>. </a:t>
            </a:r>
          </a:p>
          <a:p>
            <a:endParaRPr lang="en-US" dirty="0"/>
          </a:p>
          <a:p>
            <a:pPr marL="285750" indent="-285750">
              <a:buFont typeface="Arial" pitchFamily="34" charset="0"/>
              <a:buChar char="•"/>
            </a:pPr>
            <a:r>
              <a:rPr lang="en-US" dirty="0"/>
              <a:t>It is caused by an accumulation of fluid in the chest outside of the lung. This causes the lung to look smaller on the chest radiograph.</a:t>
            </a:r>
            <a:endParaRPr lang="en-IN" dirty="0"/>
          </a:p>
        </p:txBody>
      </p:sp>
    </p:spTree>
    <p:extLst>
      <p:ext uri="{BB962C8B-B14F-4D97-AF65-F5344CB8AC3E}">
        <p14:creationId xmlns:p14="http://schemas.microsoft.com/office/powerpoint/2010/main" val="3347398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274" y="44624"/>
            <a:ext cx="6624736" cy="415499"/>
          </a:xfrm>
          <a:prstGeom prst="rect">
            <a:avLst/>
          </a:prstGeom>
        </p:spPr>
        <p:txBody>
          <a:bodyPr vert="horz" lIns="0" rIns="0" bIns="0" anchor="b">
            <a:normAutofit/>
          </a:bodyPr>
          <a:lstStyle/>
          <a:p>
            <a:pPr>
              <a:spcBef>
                <a:spcPct val="0"/>
              </a:spcBef>
            </a:pPr>
            <a:r>
              <a:rPr lang="en-US" sz="2400" b="1" dirty="0">
                <a:solidFill>
                  <a:srgbClr val="FF0000"/>
                </a:solidFill>
                <a:latin typeface="+mj-lt"/>
                <a:ea typeface="+mj-ea"/>
                <a:cs typeface="+mj-cs"/>
              </a:rPr>
              <a:t>Opacities that are not related to Pneumonia</a:t>
            </a:r>
          </a:p>
        </p:txBody>
      </p:sp>
      <p:sp>
        <p:nvSpPr>
          <p:cNvPr id="5" name="Rectangle 4"/>
          <p:cNvSpPr/>
          <p:nvPr/>
        </p:nvSpPr>
        <p:spPr>
          <a:xfrm>
            <a:off x="420094" y="764704"/>
            <a:ext cx="2693430" cy="369332"/>
          </a:xfrm>
          <a:prstGeom prst="rect">
            <a:avLst/>
          </a:prstGeom>
        </p:spPr>
        <p:txBody>
          <a:bodyPr wrap="none">
            <a:spAutoFit/>
          </a:bodyPr>
          <a:lstStyle/>
          <a:p>
            <a:r>
              <a:rPr lang="en-IN" b="1" dirty="0"/>
              <a:t>2. </a:t>
            </a:r>
            <a:r>
              <a:rPr lang="en-IN" b="1" i="1" u="sng" dirty="0"/>
              <a:t>Unclear Abnormality</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787" y="1278053"/>
            <a:ext cx="2366971" cy="258299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002" y="4077072"/>
            <a:ext cx="2333625" cy="26479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589906" y="4116128"/>
            <a:ext cx="5158557" cy="1200329"/>
          </a:xfrm>
          <a:prstGeom prst="rect">
            <a:avLst/>
          </a:prstGeom>
        </p:spPr>
        <p:txBody>
          <a:bodyPr wrap="square">
            <a:spAutoFit/>
          </a:bodyPr>
          <a:lstStyle/>
          <a:p>
            <a:pPr marL="285750" indent="-285750">
              <a:buFont typeface="Arial" pitchFamily="34" charset="0"/>
              <a:buChar char="•"/>
            </a:pPr>
            <a:r>
              <a:rPr lang="en-US" dirty="0"/>
              <a:t>This is a low quality chest radiograph.</a:t>
            </a:r>
          </a:p>
          <a:p>
            <a:pPr marL="285750" indent="-285750">
              <a:buFont typeface="Arial" pitchFamily="34" charset="0"/>
              <a:buChar char="•"/>
            </a:pPr>
            <a:r>
              <a:rPr lang="en-US" dirty="0"/>
              <a:t>The left lung (on the right side of the picture) looks small but that's because the image is not symmetrical. </a:t>
            </a:r>
            <a:endParaRPr lang="en-IN" dirty="0"/>
          </a:p>
        </p:txBody>
      </p:sp>
      <p:sp>
        <p:nvSpPr>
          <p:cNvPr id="7" name="Rectangle 6"/>
          <p:cNvSpPr/>
          <p:nvPr/>
        </p:nvSpPr>
        <p:spPr>
          <a:xfrm>
            <a:off x="3672408" y="1882369"/>
            <a:ext cx="4572000" cy="646331"/>
          </a:xfrm>
          <a:prstGeom prst="rect">
            <a:avLst/>
          </a:prstGeom>
        </p:spPr>
        <p:txBody>
          <a:bodyPr>
            <a:spAutoFit/>
          </a:bodyPr>
          <a:lstStyle/>
          <a:p>
            <a:pPr marL="285750" indent="-285750">
              <a:buFont typeface="Arial" pitchFamily="34" charset="0"/>
              <a:buChar char="•"/>
            </a:pPr>
            <a:r>
              <a:rPr lang="en-US" dirty="0"/>
              <a:t>We can't see a clear reason for this image to be abnormal. </a:t>
            </a:r>
            <a:endParaRPr lang="en-IN" dirty="0"/>
          </a:p>
        </p:txBody>
      </p:sp>
    </p:spTree>
    <p:extLst>
      <p:ext uri="{BB962C8B-B14F-4D97-AF65-F5344CB8AC3E}">
        <p14:creationId xmlns:p14="http://schemas.microsoft.com/office/powerpoint/2010/main" val="134614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836712"/>
            <a:ext cx="4420751" cy="330737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48274" y="44624"/>
            <a:ext cx="6624736" cy="415499"/>
          </a:xfrm>
          <a:prstGeom prst="rect">
            <a:avLst/>
          </a:prstGeom>
        </p:spPr>
        <p:txBody>
          <a:bodyPr vert="horz" lIns="0" rIns="0" bIns="0" anchor="b">
            <a:normAutofit/>
          </a:bodyPr>
          <a:lstStyle/>
          <a:p>
            <a:pPr>
              <a:spcBef>
                <a:spcPct val="0"/>
              </a:spcBef>
            </a:pPr>
            <a:r>
              <a:rPr lang="en-US" sz="2400" b="1" dirty="0">
                <a:solidFill>
                  <a:srgbClr val="FF0000"/>
                </a:solidFill>
                <a:latin typeface="+mj-lt"/>
                <a:ea typeface="+mj-ea"/>
                <a:cs typeface="+mj-cs"/>
              </a:rPr>
              <a:t>Opacities that are not related to Pneumonia</a:t>
            </a:r>
          </a:p>
        </p:txBody>
      </p:sp>
      <p:sp>
        <p:nvSpPr>
          <p:cNvPr id="4" name="Rectangle 3"/>
          <p:cNvSpPr/>
          <p:nvPr/>
        </p:nvSpPr>
        <p:spPr>
          <a:xfrm>
            <a:off x="201933" y="1340768"/>
            <a:ext cx="4154043" cy="2031325"/>
          </a:xfrm>
          <a:prstGeom prst="rect">
            <a:avLst/>
          </a:prstGeom>
        </p:spPr>
        <p:txBody>
          <a:bodyPr wrap="square">
            <a:spAutoFit/>
          </a:bodyPr>
          <a:lstStyle/>
          <a:p>
            <a:pPr marL="285750" indent="-285750">
              <a:buFont typeface="Arial" pitchFamily="34" charset="0"/>
              <a:buChar char="•"/>
            </a:pPr>
            <a:r>
              <a:rPr lang="en-US" b="1" dirty="0"/>
              <a:t>Cephalization</a:t>
            </a:r>
            <a:r>
              <a:rPr lang="en-US" dirty="0"/>
              <a:t> refers to the redistribution of blood into the upper lobe </a:t>
            </a:r>
            <a:r>
              <a:rPr lang="en-US" b="1" dirty="0"/>
              <a:t>vessels</a:t>
            </a:r>
            <a:r>
              <a:rPr lang="en-US" dirty="0"/>
              <a:t>. </a:t>
            </a:r>
          </a:p>
          <a:p>
            <a:endParaRPr lang="en-US" dirty="0"/>
          </a:p>
          <a:p>
            <a:pPr marL="285750" indent="-285750">
              <a:buFont typeface="Arial" pitchFamily="34" charset="0"/>
              <a:buChar char="•"/>
            </a:pPr>
            <a:r>
              <a:rPr lang="en-US" dirty="0"/>
              <a:t>Pulmonary venous pressure exceeds 10 to 12 mmHg results in cephalization. </a:t>
            </a:r>
            <a:endParaRPr lang="en-IN"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4288105"/>
            <a:ext cx="2995555" cy="242382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3568" y="816529"/>
            <a:ext cx="2420406" cy="369332"/>
          </a:xfrm>
          <a:prstGeom prst="rect">
            <a:avLst/>
          </a:prstGeom>
        </p:spPr>
        <p:txBody>
          <a:bodyPr wrap="none">
            <a:spAutoFit/>
          </a:bodyPr>
          <a:lstStyle/>
          <a:p>
            <a:r>
              <a:rPr lang="en-IN" b="1" dirty="0"/>
              <a:t>3. </a:t>
            </a:r>
            <a:r>
              <a:rPr lang="en-IN" b="1" i="1" u="sng" dirty="0"/>
              <a:t>Pulmonary </a:t>
            </a:r>
            <a:r>
              <a:rPr lang="en-IN" b="1" i="1" u="sng" dirty="0" err="1"/>
              <a:t>Edema</a:t>
            </a:r>
            <a:endParaRPr lang="en-IN" b="1" i="1" u="sng" dirty="0"/>
          </a:p>
        </p:txBody>
      </p:sp>
    </p:spTree>
    <p:extLst>
      <p:ext uri="{BB962C8B-B14F-4D97-AF65-F5344CB8AC3E}">
        <p14:creationId xmlns:p14="http://schemas.microsoft.com/office/powerpoint/2010/main" val="2744580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7085</TotalTime>
  <Words>2850</Words>
  <Application>Microsoft Office PowerPoint</Application>
  <PresentationFormat>On-screen Show (4:3)</PresentationFormat>
  <Paragraphs>259</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Algerian</vt:lpstr>
      <vt:lpstr>Arial</vt:lpstr>
      <vt:lpstr>Calibri</vt:lpstr>
      <vt:lpstr>Constantia</vt:lpstr>
      <vt:lpstr>Courier New</vt:lpstr>
      <vt:lpstr>Wingdings</vt:lpstr>
      <vt:lpstr>Wingdings 2</vt:lpstr>
      <vt:lpstr>Flow</vt:lpstr>
      <vt:lpstr>PowerPoint Presentation</vt:lpstr>
      <vt:lpstr>PowerPoint Presentation</vt:lpstr>
      <vt:lpstr>A. What is Pneumonia?</vt:lpstr>
      <vt:lpstr>CXR Visibility</vt:lpstr>
      <vt:lpstr>Lung Opacities</vt:lpstr>
      <vt:lpstr>Lung Opacities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MobileNet:</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Akshay Ram</cp:lastModifiedBy>
  <cp:revision>269</cp:revision>
  <dcterms:created xsi:type="dcterms:W3CDTF">2020-06-27T04:50:46Z</dcterms:created>
  <dcterms:modified xsi:type="dcterms:W3CDTF">2020-07-19T13:57:13Z</dcterms:modified>
</cp:coreProperties>
</file>